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7.xml" ContentType="application/vnd.openxmlformats-officedocument.theme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theme/theme8.xml" ContentType="application/vnd.openxmlformats-officedocument.theme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theme/theme9.xml" ContentType="application/vnd.openxmlformats-officedocument.theme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theme/theme10.xml" ContentType="application/vnd.openxmlformats-officedocument.theme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theme/theme11.xml" ContentType="application/vnd.openxmlformats-officedocument.theme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theme/theme12.xml" ContentType="application/vnd.openxmlformats-officedocument.theme+xml"/>
  <Override PartName="/ppt/theme/theme1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  <p:sldMasterId id="2147483672" r:id="rId3"/>
    <p:sldMasterId id="2147483684" r:id="rId4"/>
    <p:sldMasterId id="2147483720" r:id="rId5"/>
    <p:sldMasterId id="2147483732" r:id="rId6"/>
    <p:sldMasterId id="2147483744" r:id="rId7"/>
    <p:sldMasterId id="2147483756" r:id="rId8"/>
    <p:sldMasterId id="2147483780" r:id="rId9"/>
    <p:sldMasterId id="2147483792" r:id="rId10"/>
    <p:sldMasterId id="2147483804" r:id="rId11"/>
    <p:sldMasterId id="2147483816" r:id="rId12"/>
  </p:sldMasterIdLst>
  <p:notesMasterIdLst>
    <p:notesMasterId r:id="rId65"/>
  </p:notesMasterIdLst>
  <p:sldIdLst>
    <p:sldId id="264" r:id="rId13"/>
    <p:sldId id="286" r:id="rId14"/>
    <p:sldId id="285" r:id="rId15"/>
    <p:sldId id="295" r:id="rId16"/>
    <p:sldId id="300" r:id="rId17"/>
    <p:sldId id="347" r:id="rId18"/>
    <p:sldId id="346" r:id="rId19"/>
    <p:sldId id="350" r:id="rId20"/>
    <p:sldId id="348" r:id="rId21"/>
    <p:sldId id="344" r:id="rId22"/>
    <p:sldId id="290" r:id="rId23"/>
    <p:sldId id="309" r:id="rId24"/>
    <p:sldId id="296" r:id="rId25"/>
    <p:sldId id="311" r:id="rId26"/>
    <p:sldId id="312" r:id="rId27"/>
    <p:sldId id="330" r:id="rId28"/>
    <p:sldId id="313" r:id="rId29"/>
    <p:sldId id="310" r:id="rId30"/>
    <p:sldId id="349" r:id="rId31"/>
    <p:sldId id="297" r:id="rId32"/>
    <p:sldId id="291" r:id="rId33"/>
    <p:sldId id="331" r:id="rId34"/>
    <p:sldId id="332" r:id="rId35"/>
    <p:sldId id="333" r:id="rId36"/>
    <p:sldId id="292" r:id="rId37"/>
    <p:sldId id="321" r:id="rId38"/>
    <p:sldId id="322" r:id="rId39"/>
    <p:sldId id="323" r:id="rId40"/>
    <p:sldId id="324" r:id="rId41"/>
    <p:sldId id="293" r:id="rId42"/>
    <p:sldId id="319" r:id="rId43"/>
    <p:sldId id="320" r:id="rId44"/>
    <p:sldId id="299" r:id="rId45"/>
    <p:sldId id="342" r:id="rId46"/>
    <p:sldId id="287" r:id="rId47"/>
    <p:sldId id="301" r:id="rId48"/>
    <p:sldId id="302" r:id="rId49"/>
    <p:sldId id="335" r:id="rId50"/>
    <p:sldId id="338" r:id="rId51"/>
    <p:sldId id="337" r:id="rId52"/>
    <p:sldId id="305" r:id="rId53"/>
    <p:sldId id="306" r:id="rId54"/>
    <p:sldId id="339" r:id="rId55"/>
    <p:sldId id="340" r:id="rId56"/>
    <p:sldId id="341" r:id="rId57"/>
    <p:sldId id="308" r:id="rId58"/>
    <p:sldId id="307" r:id="rId59"/>
    <p:sldId id="343" r:id="rId60"/>
    <p:sldId id="351" r:id="rId61"/>
    <p:sldId id="353" r:id="rId62"/>
    <p:sldId id="352" r:id="rId63"/>
    <p:sldId id="326" r:id="rId64"/>
  </p:sldIdLst>
  <p:sldSz cx="9144000" cy="6858000" type="screen4x3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9103F"/>
    <a:srgbClr val="13212A"/>
    <a:srgbClr val="8C8F8E"/>
    <a:srgbClr val="3E461D"/>
    <a:srgbClr val="DDD9C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Objects="1">
      <p:cViewPr>
        <p:scale>
          <a:sx n="82" d="100"/>
          <a:sy n="82" d="100"/>
        </p:scale>
        <p:origin x="-1530" y="-11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.xml"/><Relationship Id="rId18" Type="http://schemas.openxmlformats.org/officeDocument/2006/relationships/slide" Target="slides/slide6.xml"/><Relationship Id="rId26" Type="http://schemas.openxmlformats.org/officeDocument/2006/relationships/slide" Target="slides/slide14.xml"/><Relationship Id="rId39" Type="http://schemas.openxmlformats.org/officeDocument/2006/relationships/slide" Target="slides/slide27.xml"/><Relationship Id="rId21" Type="http://schemas.openxmlformats.org/officeDocument/2006/relationships/slide" Target="slides/slide9.xml"/><Relationship Id="rId34" Type="http://schemas.openxmlformats.org/officeDocument/2006/relationships/slide" Target="slides/slide22.xml"/><Relationship Id="rId42" Type="http://schemas.openxmlformats.org/officeDocument/2006/relationships/slide" Target="slides/slide30.xml"/><Relationship Id="rId47" Type="http://schemas.openxmlformats.org/officeDocument/2006/relationships/slide" Target="slides/slide35.xml"/><Relationship Id="rId50" Type="http://schemas.openxmlformats.org/officeDocument/2006/relationships/slide" Target="slides/slide38.xml"/><Relationship Id="rId55" Type="http://schemas.openxmlformats.org/officeDocument/2006/relationships/slide" Target="slides/slide43.xml"/><Relationship Id="rId63" Type="http://schemas.openxmlformats.org/officeDocument/2006/relationships/slide" Target="slides/slide51.xml"/><Relationship Id="rId68" Type="http://schemas.openxmlformats.org/officeDocument/2006/relationships/theme" Target="theme/theme1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4.xml"/><Relationship Id="rId29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12.xml"/><Relationship Id="rId32" Type="http://schemas.openxmlformats.org/officeDocument/2006/relationships/slide" Target="slides/slide20.xml"/><Relationship Id="rId37" Type="http://schemas.openxmlformats.org/officeDocument/2006/relationships/slide" Target="slides/slide25.xml"/><Relationship Id="rId40" Type="http://schemas.openxmlformats.org/officeDocument/2006/relationships/slide" Target="slides/slide28.xml"/><Relationship Id="rId45" Type="http://schemas.openxmlformats.org/officeDocument/2006/relationships/slide" Target="slides/slide33.xml"/><Relationship Id="rId53" Type="http://schemas.openxmlformats.org/officeDocument/2006/relationships/slide" Target="slides/slide41.xml"/><Relationship Id="rId58" Type="http://schemas.openxmlformats.org/officeDocument/2006/relationships/slide" Target="slides/slide46.xml"/><Relationship Id="rId66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3.xml"/><Relationship Id="rId23" Type="http://schemas.openxmlformats.org/officeDocument/2006/relationships/slide" Target="slides/slide11.xml"/><Relationship Id="rId28" Type="http://schemas.openxmlformats.org/officeDocument/2006/relationships/slide" Target="slides/slide16.xml"/><Relationship Id="rId36" Type="http://schemas.openxmlformats.org/officeDocument/2006/relationships/slide" Target="slides/slide24.xml"/><Relationship Id="rId49" Type="http://schemas.openxmlformats.org/officeDocument/2006/relationships/slide" Target="slides/slide37.xml"/><Relationship Id="rId57" Type="http://schemas.openxmlformats.org/officeDocument/2006/relationships/slide" Target="slides/slide45.xml"/><Relationship Id="rId61" Type="http://schemas.openxmlformats.org/officeDocument/2006/relationships/slide" Target="slides/slide49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7.xml"/><Relationship Id="rId31" Type="http://schemas.openxmlformats.org/officeDocument/2006/relationships/slide" Target="slides/slide19.xml"/><Relationship Id="rId44" Type="http://schemas.openxmlformats.org/officeDocument/2006/relationships/slide" Target="slides/slide32.xml"/><Relationship Id="rId52" Type="http://schemas.openxmlformats.org/officeDocument/2006/relationships/slide" Target="slides/slide40.xml"/><Relationship Id="rId60" Type="http://schemas.openxmlformats.org/officeDocument/2006/relationships/slide" Target="slides/slide48.xml"/><Relationship Id="rId65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2.xml"/><Relationship Id="rId22" Type="http://schemas.openxmlformats.org/officeDocument/2006/relationships/slide" Target="slides/slide10.xml"/><Relationship Id="rId27" Type="http://schemas.openxmlformats.org/officeDocument/2006/relationships/slide" Target="slides/slide15.xml"/><Relationship Id="rId30" Type="http://schemas.openxmlformats.org/officeDocument/2006/relationships/slide" Target="slides/slide18.xml"/><Relationship Id="rId35" Type="http://schemas.openxmlformats.org/officeDocument/2006/relationships/slide" Target="slides/slide23.xml"/><Relationship Id="rId43" Type="http://schemas.openxmlformats.org/officeDocument/2006/relationships/slide" Target="slides/slide31.xml"/><Relationship Id="rId48" Type="http://schemas.openxmlformats.org/officeDocument/2006/relationships/slide" Target="slides/slide36.xml"/><Relationship Id="rId56" Type="http://schemas.openxmlformats.org/officeDocument/2006/relationships/slide" Target="slides/slide44.xml"/><Relationship Id="rId64" Type="http://schemas.openxmlformats.org/officeDocument/2006/relationships/slide" Target="slides/slide52.xml"/><Relationship Id="rId69" Type="http://schemas.openxmlformats.org/officeDocument/2006/relationships/tableStyles" Target="tableStyles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39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5.xml"/><Relationship Id="rId25" Type="http://schemas.openxmlformats.org/officeDocument/2006/relationships/slide" Target="slides/slide13.xml"/><Relationship Id="rId33" Type="http://schemas.openxmlformats.org/officeDocument/2006/relationships/slide" Target="slides/slide21.xml"/><Relationship Id="rId38" Type="http://schemas.openxmlformats.org/officeDocument/2006/relationships/slide" Target="slides/slide26.xml"/><Relationship Id="rId46" Type="http://schemas.openxmlformats.org/officeDocument/2006/relationships/slide" Target="slides/slide34.xml"/><Relationship Id="rId59" Type="http://schemas.openxmlformats.org/officeDocument/2006/relationships/slide" Target="slides/slide47.xml"/><Relationship Id="rId67" Type="http://schemas.openxmlformats.org/officeDocument/2006/relationships/viewProps" Target="viewProps.xml"/><Relationship Id="rId20" Type="http://schemas.openxmlformats.org/officeDocument/2006/relationships/slide" Target="slides/slide8.xml"/><Relationship Id="rId41" Type="http://schemas.openxmlformats.org/officeDocument/2006/relationships/slide" Target="slides/slide29.xml"/><Relationship Id="rId54" Type="http://schemas.openxmlformats.org/officeDocument/2006/relationships/slide" Target="slides/slide42.xml"/><Relationship Id="rId62" Type="http://schemas.openxmlformats.org/officeDocument/2006/relationships/slide" Target="slides/slide50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42.wmf"/><Relationship Id="rId2" Type="http://schemas.openxmlformats.org/officeDocument/2006/relationships/image" Target="../media/image41.wmf"/><Relationship Id="rId1" Type="http://schemas.openxmlformats.org/officeDocument/2006/relationships/image" Target="../media/image40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49.wmf"/><Relationship Id="rId1" Type="http://schemas.openxmlformats.org/officeDocument/2006/relationships/image" Target="../media/image48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52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58.wmf"/><Relationship Id="rId2" Type="http://schemas.openxmlformats.org/officeDocument/2006/relationships/image" Target="../media/image57.wmf"/><Relationship Id="rId1" Type="http://schemas.openxmlformats.org/officeDocument/2006/relationships/image" Target="../media/image56.wmf"/><Relationship Id="rId6" Type="http://schemas.openxmlformats.org/officeDocument/2006/relationships/image" Target="../media/image61.wmf"/><Relationship Id="rId5" Type="http://schemas.openxmlformats.org/officeDocument/2006/relationships/image" Target="../media/image60.wmf"/><Relationship Id="rId4" Type="http://schemas.openxmlformats.org/officeDocument/2006/relationships/image" Target="../media/image59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71.wmf"/><Relationship Id="rId2" Type="http://schemas.openxmlformats.org/officeDocument/2006/relationships/image" Target="../media/image70.wmf"/><Relationship Id="rId1" Type="http://schemas.openxmlformats.org/officeDocument/2006/relationships/image" Target="../media/image69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85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Calibri" charset="0"/>
              </a:defRPr>
            </a:lvl1pPr>
          </a:lstStyle>
          <a:p>
            <a:endParaRPr lang="en-US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charset="0"/>
              </a:defRPr>
            </a:lvl1pPr>
          </a:lstStyle>
          <a:p>
            <a:fld id="{3138AABF-DF87-4179-B92B-16FDB50DD8D7}" type="datetime1">
              <a:rPr lang="en-US" altLang="en-US"/>
              <a:pPr/>
              <a:t>11/22/2015</a:t>
            </a:fld>
            <a:endParaRPr lang="en-US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en-US" altLang="en-US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Calibri" charset="0"/>
              </a:defRPr>
            </a:lvl1pPr>
          </a:lstStyle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charset="0"/>
              </a:defRPr>
            </a:lvl1pPr>
          </a:lstStyle>
          <a:p>
            <a:fld id="{3C93264A-451A-4E03-B795-413F35DFABD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9037655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65" charset="-128"/>
        <a:cs typeface="ＭＳ Ｐゴシック" pitchFamily="-65" charset="-128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65" charset="-128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65" charset="-128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65" charset="-128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65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A2EBBE-827B-4B9C-A804-75C2AE62B7C6}" type="slidenum">
              <a:rPr lang="en-US" smtClean="0">
                <a:solidFill>
                  <a:prstClr val="black"/>
                </a:solidFill>
              </a:rPr>
              <a:pPr/>
              <a:t>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85743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A2EBBE-827B-4B9C-A804-75C2AE62B7C6}" type="slidenum">
              <a:rPr lang="en-US" smtClean="0">
                <a:solidFill>
                  <a:prstClr val="black"/>
                </a:solidFill>
              </a:rPr>
              <a:pPr/>
              <a:t>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14240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93264A-451A-4E03-B795-413F35DFABDA}" type="slidenum">
              <a:rPr lang="en-US" altLang="en-US" smtClean="0"/>
              <a:pPr/>
              <a:t>22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117095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fld id="{FB2F4089-679B-E045-8CA0-144D7A8D9E2B}" type="slidenum">
              <a:rPr lang="en-US" sz="1200"/>
              <a:pPr/>
              <a:t>31</a:t>
            </a:fld>
            <a:endParaRPr lang="en-US" sz="1200"/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7388"/>
            <a:ext cx="4570412" cy="3427412"/>
          </a:xfrm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A2EBBE-827B-4B9C-A804-75C2AE62B7C6}" type="slidenum">
              <a:rPr lang="en-US" smtClean="0">
                <a:solidFill>
                  <a:prstClr val="black"/>
                </a:solidFill>
              </a:rPr>
              <a:pPr/>
              <a:t>35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14240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34A44AB-B09F-49CD-9D97-8C281454579C}" type="datetime1">
              <a:rPr lang="en-US" altLang="en-US"/>
              <a:pPr/>
              <a:t>11/22/2015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ABC2E7D-CF76-43CC-ADA8-A862C841EE7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745497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2D49515-3A05-4467-8AE9-055179C66B44}" type="datetime1">
              <a:rPr lang="en-US" altLang="en-US"/>
              <a:pPr/>
              <a:t>11/22/2015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98CAB07-0939-4B2A-A4E0-50E61733DCF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98165163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DBC6E-9C52-47E8-B19C-801DC7553563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11/22/2015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1AE44-6B36-4843-8301-1082FF55F75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0110941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A8E08-6993-47BA-9ED0-881E5ABCE9E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11/22/2015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1AE44-6B36-4843-8301-1082FF55F75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078061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B81D7-B969-49EA-8214-E3729090208D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11/22/2015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1AE44-6B36-4843-8301-1082FF55F75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5742516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94256-A600-4E37-B625-5994F4868A4B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11/22/2015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1AE44-6B36-4843-8301-1082FF55F75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2766753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E1055-204C-4C8F-A41F-1243C0E4A547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11/22/2015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1AE44-6B36-4843-8301-1082FF55F75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1505573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B53FD-F389-4367-B2AD-D9A1F6DEF4F0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11/22/2015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1AE44-6B36-4843-8301-1082FF55F75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5154474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35721-CE59-4046-B8A8-3DAC0CE6376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11/22/2015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1AE44-6B36-4843-8301-1082FF55F75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8264049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6F45B-D46D-427C-A1D7-AC2358593DF6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11/22/2015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1AE44-6B36-4843-8301-1082FF55F75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1312606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59ECE-84FA-4046-93CF-FE899FADC415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11/22/2015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1AE44-6B36-4843-8301-1082FF55F75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8782290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20CC1E-1941-4A28-9B28-689905ACC06C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11/22/2015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1AE44-6B36-4843-8301-1082FF55F75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39126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0E406B5-FA1A-471C-85B5-0DF654F8DB3E}" type="datetime1">
              <a:rPr lang="en-US" altLang="en-US"/>
              <a:pPr/>
              <a:t>11/22/2015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C2C74D3-5E4E-4962-8DE9-9F180E3736F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44673717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3684D-8395-4F1D-A9B6-D0F8FD6E5F96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11/22/2015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1AE44-6B36-4843-8301-1082FF55F75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501679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DBC6E-9C52-47E8-B19C-801DC7553563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11/22/2015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1AE44-6B36-4843-8301-1082FF55F75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8487269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A8E08-6993-47BA-9ED0-881E5ABCE9E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11/22/2015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1AE44-6B36-4843-8301-1082FF55F75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1575921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B81D7-B969-49EA-8214-E3729090208D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11/22/2015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1AE44-6B36-4843-8301-1082FF55F75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6491702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94256-A600-4E37-B625-5994F4868A4B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11/22/2015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1AE44-6B36-4843-8301-1082FF55F75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6082582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E1055-204C-4C8F-A41F-1243C0E4A547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11/22/2015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1AE44-6B36-4843-8301-1082FF55F75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2890710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B53FD-F389-4367-B2AD-D9A1F6DEF4F0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11/22/2015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1AE44-6B36-4843-8301-1082FF55F75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2826590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35721-CE59-4046-B8A8-3DAC0CE6376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11/22/2015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1AE44-6B36-4843-8301-1082FF55F75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1531362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6F45B-D46D-427C-A1D7-AC2358593DF6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11/22/2015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1AE44-6B36-4843-8301-1082FF55F75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6975182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59ECE-84FA-4046-93CF-FE899FADC415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11/22/2015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1AE44-6B36-4843-8301-1082FF55F75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88624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DBC6E-9C52-47E8-B19C-801DC7553563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11/22/2015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1AE44-6B36-4843-8301-1082FF55F75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8737919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20CC1E-1941-4A28-9B28-689905ACC06C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11/22/2015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1AE44-6B36-4843-8301-1082FF55F75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8816320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3684D-8395-4F1D-A9B6-D0F8FD6E5F96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11/22/2015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1AE44-6B36-4843-8301-1082FF55F75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0559101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DBC6E-9C52-47E8-B19C-801DC7553563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11/22/2015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1AE44-6B36-4843-8301-1082FF55F75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6169080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A8E08-6993-47BA-9ED0-881E5ABCE9E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11/22/2015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1AE44-6B36-4843-8301-1082FF55F75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4114151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B81D7-B969-49EA-8214-E3729090208D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11/22/2015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1AE44-6B36-4843-8301-1082FF55F75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1345363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94256-A600-4E37-B625-5994F4868A4B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11/22/2015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1AE44-6B36-4843-8301-1082FF55F75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499381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E1055-204C-4C8F-A41F-1243C0E4A547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11/22/2015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1AE44-6B36-4843-8301-1082FF55F75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0250403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B53FD-F389-4367-B2AD-D9A1F6DEF4F0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11/22/2015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1AE44-6B36-4843-8301-1082FF55F75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1904798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35721-CE59-4046-B8A8-3DAC0CE6376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11/22/2015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1AE44-6B36-4843-8301-1082FF55F75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4890811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6F45B-D46D-427C-A1D7-AC2358593DF6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11/22/2015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1AE44-6B36-4843-8301-1082FF55F75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71412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A8E08-6993-47BA-9ED0-881E5ABCE9E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11/22/2015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1AE44-6B36-4843-8301-1082FF55F75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4576889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59ECE-84FA-4046-93CF-FE899FADC415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11/22/2015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1AE44-6B36-4843-8301-1082FF55F75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7516309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20CC1E-1941-4A28-9B28-689905ACC06C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11/22/2015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1AE44-6B36-4843-8301-1082FF55F75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9410994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3684D-8395-4F1D-A9B6-D0F8FD6E5F96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11/22/2015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1AE44-6B36-4843-8301-1082FF55F75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08493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B81D7-B969-49EA-8214-E3729090208D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11/22/2015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1AE44-6B36-4843-8301-1082FF55F75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11371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94256-A600-4E37-B625-5994F4868A4B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11/22/2015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1AE44-6B36-4843-8301-1082FF55F75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73577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E1055-204C-4C8F-A41F-1243C0E4A547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11/22/2015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1AE44-6B36-4843-8301-1082FF55F75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5851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B53FD-F389-4367-B2AD-D9A1F6DEF4F0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11/22/2015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1AE44-6B36-4843-8301-1082FF55F75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246625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35721-CE59-4046-B8A8-3DAC0CE6376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11/22/2015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1AE44-6B36-4843-8301-1082FF55F75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62038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6F45B-D46D-427C-A1D7-AC2358593DF6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11/22/2015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1AE44-6B36-4843-8301-1082FF55F75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39258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B0D69C7-731B-43F4-B366-D7034FFE3B43}" type="datetime1">
              <a:rPr lang="en-US" altLang="en-US"/>
              <a:pPr/>
              <a:t>11/22/2015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5D7F774-198C-47CD-A82B-221677285D2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6781037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59ECE-84FA-4046-93CF-FE899FADC415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11/22/2015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1AE44-6B36-4843-8301-1082FF55F75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051676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20CC1E-1941-4A28-9B28-689905ACC06C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11/22/2015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1AE44-6B36-4843-8301-1082FF55F75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400073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3684D-8395-4F1D-A9B6-D0F8FD6E5F96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11/22/2015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1AE44-6B36-4843-8301-1082FF55F75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059640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DBC6E-9C52-47E8-B19C-801DC7553563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11/22/2015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1AE44-6B36-4843-8301-1082FF55F75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053877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A8E08-6993-47BA-9ED0-881E5ABCE9E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11/22/2015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1AE44-6B36-4843-8301-1082FF55F75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94960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B81D7-B969-49EA-8214-E3729090208D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11/22/2015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1AE44-6B36-4843-8301-1082FF55F75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746759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94256-A600-4E37-B625-5994F4868A4B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11/22/2015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1AE44-6B36-4843-8301-1082FF55F75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106707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E1055-204C-4C8F-A41F-1243C0E4A547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11/22/2015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1AE44-6B36-4843-8301-1082FF55F75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597144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B53FD-F389-4367-B2AD-D9A1F6DEF4F0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11/22/2015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1AE44-6B36-4843-8301-1082FF55F75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706766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35721-CE59-4046-B8A8-3DAC0CE6376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11/22/2015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1AE44-6B36-4843-8301-1082FF55F75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00838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0A28FF7-77F3-47A0-BDB2-1719304007BB}" type="datetime1">
              <a:rPr lang="en-US" altLang="en-US"/>
              <a:pPr/>
              <a:t>11/22/2015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317101A-AFDE-4FF0-B4B2-D33BB3708D9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3007337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6F45B-D46D-427C-A1D7-AC2358593DF6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11/22/2015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1AE44-6B36-4843-8301-1082FF55F75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331564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59ECE-84FA-4046-93CF-FE899FADC415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11/22/2015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1AE44-6B36-4843-8301-1082FF55F75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918959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20CC1E-1941-4A28-9B28-689905ACC06C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11/22/2015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1AE44-6B36-4843-8301-1082FF55F75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885470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3684D-8395-4F1D-A9B6-D0F8FD6E5F96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11/22/2015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1AE44-6B36-4843-8301-1082FF55F75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060522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DBC6E-9C52-47E8-B19C-801DC7553563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11/22/2015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1AE44-6B36-4843-8301-1082FF55F75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367121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A8E08-6993-47BA-9ED0-881E5ABCE9E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11/22/2015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1AE44-6B36-4843-8301-1082FF55F75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213358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B81D7-B969-49EA-8214-E3729090208D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11/22/2015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1AE44-6B36-4843-8301-1082FF55F75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115823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94256-A600-4E37-B625-5994F4868A4B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11/22/2015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1AE44-6B36-4843-8301-1082FF55F75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503033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E1055-204C-4C8F-A41F-1243C0E4A547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11/22/2015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1AE44-6B36-4843-8301-1082FF55F75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601780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B53FD-F389-4367-B2AD-D9A1F6DEF4F0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11/22/2015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1AE44-6B36-4843-8301-1082FF55F75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02788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7B4F65A-72B8-4C76-B2A7-79B80A914C54}" type="datetime1">
              <a:rPr lang="en-US" altLang="en-US"/>
              <a:pPr/>
              <a:t>11/22/2015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452BE1B-866C-40C4-B72F-706230E1AFD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2148169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35721-CE59-4046-B8A8-3DAC0CE6376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11/22/2015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1AE44-6B36-4843-8301-1082FF55F75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55706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6F45B-D46D-427C-A1D7-AC2358593DF6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11/22/2015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1AE44-6B36-4843-8301-1082FF55F75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625031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59ECE-84FA-4046-93CF-FE899FADC415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11/22/2015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1AE44-6B36-4843-8301-1082FF55F75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129426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20CC1E-1941-4A28-9B28-689905ACC06C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11/22/2015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1AE44-6B36-4843-8301-1082FF55F75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599189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3684D-8395-4F1D-A9B6-D0F8FD6E5F96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11/22/2015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1AE44-6B36-4843-8301-1082FF55F75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989632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DBC6E-9C52-47E8-B19C-801DC7553563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11/22/2015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1AE44-6B36-4843-8301-1082FF55F75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68672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A8E08-6993-47BA-9ED0-881E5ABCE9E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11/22/2015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1AE44-6B36-4843-8301-1082FF55F75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026445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B81D7-B969-49EA-8214-E3729090208D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11/22/2015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1AE44-6B36-4843-8301-1082FF55F75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86779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94256-A600-4E37-B625-5994F4868A4B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11/22/2015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1AE44-6B36-4843-8301-1082FF55F75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904887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E1055-204C-4C8F-A41F-1243C0E4A547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11/22/2015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1AE44-6B36-4843-8301-1082FF55F75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36581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865EE21-BF22-442D-9BC7-626FE1E70BF7}" type="datetime1">
              <a:rPr lang="en-US" altLang="en-US"/>
              <a:pPr/>
              <a:t>11/22/2015</a:t>
            </a:fld>
            <a:endParaRPr lang="en-US" alt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7590C39-0565-49D1-9435-8C1EAEEB4A2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47558975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B53FD-F389-4367-B2AD-D9A1F6DEF4F0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11/22/2015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1AE44-6B36-4843-8301-1082FF55F75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752636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35721-CE59-4046-B8A8-3DAC0CE6376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11/22/2015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1AE44-6B36-4843-8301-1082FF55F75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9389925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6F45B-D46D-427C-A1D7-AC2358593DF6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11/22/2015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1AE44-6B36-4843-8301-1082FF55F75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849494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59ECE-84FA-4046-93CF-FE899FADC415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11/22/2015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1AE44-6B36-4843-8301-1082FF55F75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4203206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20CC1E-1941-4A28-9B28-689905ACC06C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11/22/2015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1AE44-6B36-4843-8301-1082FF55F75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793098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3684D-8395-4F1D-A9B6-D0F8FD6E5F96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11/22/2015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1AE44-6B36-4843-8301-1082FF55F75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9925081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DBC6E-9C52-47E8-B19C-801DC7553563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11/22/2015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1AE44-6B36-4843-8301-1082FF55F75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489799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A8E08-6993-47BA-9ED0-881E5ABCE9E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11/22/2015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1AE44-6B36-4843-8301-1082FF55F75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6482298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B81D7-B969-49EA-8214-E3729090208D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11/22/2015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1AE44-6B36-4843-8301-1082FF55F75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0319404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94256-A600-4E37-B625-5994F4868A4B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11/22/2015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1AE44-6B36-4843-8301-1082FF55F75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72131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7813BCE-FD11-458E-AF03-9278A9B59C66}" type="datetime1">
              <a:rPr lang="en-US" altLang="en-US"/>
              <a:pPr/>
              <a:t>11/22/2015</a:t>
            </a:fld>
            <a:endParaRPr lang="en-US" alt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77CCAAC-C264-4663-A828-453F5365CE7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22228545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E1055-204C-4C8F-A41F-1243C0E4A547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11/22/2015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1AE44-6B36-4843-8301-1082FF55F75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466214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B53FD-F389-4367-B2AD-D9A1F6DEF4F0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11/22/2015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1AE44-6B36-4843-8301-1082FF55F75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7231121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35721-CE59-4046-B8A8-3DAC0CE6376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11/22/2015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1AE44-6B36-4843-8301-1082FF55F75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6147476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6F45B-D46D-427C-A1D7-AC2358593DF6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11/22/2015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1AE44-6B36-4843-8301-1082FF55F75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8004823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59ECE-84FA-4046-93CF-FE899FADC415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11/22/2015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1AE44-6B36-4843-8301-1082FF55F75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2077830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20CC1E-1941-4A28-9B28-689905ACC06C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11/22/2015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1AE44-6B36-4843-8301-1082FF55F75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7691266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3684D-8395-4F1D-A9B6-D0F8FD6E5F96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11/22/2015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1AE44-6B36-4843-8301-1082FF55F75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3317856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DBC6E-9C52-47E8-B19C-801DC7553563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11/22/2015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1AE44-6B36-4843-8301-1082FF55F75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1131144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A8E08-6993-47BA-9ED0-881E5ABCE9E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11/22/2015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1AE44-6B36-4843-8301-1082FF55F75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3404799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B81D7-B969-49EA-8214-E3729090208D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11/22/2015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1AE44-6B36-4843-8301-1082FF55F75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40692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E472070-1EC6-4AEA-A914-CE75DC04CFB7}" type="datetime1">
              <a:rPr lang="en-US" altLang="en-US"/>
              <a:pPr/>
              <a:t>11/22/2015</a:t>
            </a:fld>
            <a:endParaRPr lang="en-US" alt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25D864E-CBF3-467A-8DCA-400E380D1BD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339331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94256-A600-4E37-B625-5994F4868A4B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11/22/2015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1AE44-6B36-4843-8301-1082FF55F75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1723945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E1055-204C-4C8F-A41F-1243C0E4A547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11/22/2015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1AE44-6B36-4843-8301-1082FF55F75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7845170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B53FD-F389-4367-B2AD-D9A1F6DEF4F0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11/22/2015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1AE44-6B36-4843-8301-1082FF55F75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2050307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35721-CE59-4046-B8A8-3DAC0CE6376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11/22/2015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1AE44-6B36-4843-8301-1082FF55F75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3477114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6F45B-D46D-427C-A1D7-AC2358593DF6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11/22/2015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1AE44-6B36-4843-8301-1082FF55F75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1194175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59ECE-84FA-4046-93CF-FE899FADC415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11/22/2015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1AE44-6B36-4843-8301-1082FF55F75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740165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20CC1E-1941-4A28-9B28-689905ACC06C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11/22/2015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1AE44-6B36-4843-8301-1082FF55F75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9882220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3684D-8395-4F1D-A9B6-D0F8FD6E5F96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11/22/2015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1AE44-6B36-4843-8301-1082FF55F75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6492214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DBC6E-9C52-47E8-B19C-801DC7553563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11/22/2015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1AE44-6B36-4843-8301-1082FF55F75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3719767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A8E08-6993-47BA-9ED0-881E5ABCE9E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11/22/2015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1AE44-6B36-4843-8301-1082FF55F75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63037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C171C14-A1A5-4B92-95CB-A63DBF84973A}" type="datetime1">
              <a:rPr lang="en-US" altLang="en-US"/>
              <a:pPr/>
              <a:t>11/22/2015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E49B5E8-F7CB-47C6-9A8B-2D7FE325213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19313988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B81D7-B969-49EA-8214-E3729090208D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11/22/2015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1AE44-6B36-4843-8301-1082FF55F75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7986803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94256-A600-4E37-B625-5994F4868A4B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11/22/2015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1AE44-6B36-4843-8301-1082FF55F75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4458417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E1055-204C-4C8F-A41F-1243C0E4A547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11/22/2015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1AE44-6B36-4843-8301-1082FF55F75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6152786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B53FD-F389-4367-B2AD-D9A1F6DEF4F0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11/22/2015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1AE44-6B36-4843-8301-1082FF55F75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5513820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35721-CE59-4046-B8A8-3DAC0CE6376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11/22/2015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1AE44-6B36-4843-8301-1082FF55F75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5065179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6F45B-D46D-427C-A1D7-AC2358593DF6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11/22/2015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1AE44-6B36-4843-8301-1082FF55F75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9891627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59ECE-84FA-4046-93CF-FE899FADC415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11/22/2015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1AE44-6B36-4843-8301-1082FF55F75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0391453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20CC1E-1941-4A28-9B28-689905ACC06C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11/22/2015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1AE44-6B36-4843-8301-1082FF55F75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6741349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3684D-8395-4F1D-A9B6-D0F8FD6E5F96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11/22/2015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1AE44-6B36-4843-8301-1082FF55F75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4364700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DBC6E-9C52-47E8-B19C-801DC7553563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11/22/2015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1AE44-6B36-4843-8301-1082FF55F75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74054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FD169AC-1739-4134-B912-1DD3CB9E9942}" type="datetime1">
              <a:rPr lang="en-US" altLang="en-US"/>
              <a:pPr/>
              <a:t>11/22/2015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96CD312-0F34-4DC8-AC64-8AA988E53E3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31036542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A8E08-6993-47BA-9ED0-881E5ABCE9E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11/22/2015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1AE44-6B36-4843-8301-1082FF55F75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2585219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B81D7-B969-49EA-8214-E3729090208D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11/22/2015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1AE44-6B36-4843-8301-1082FF55F75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6305037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94256-A600-4E37-B625-5994F4868A4B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11/22/2015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1AE44-6B36-4843-8301-1082FF55F75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707927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E1055-204C-4C8F-A41F-1243C0E4A547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11/22/2015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1AE44-6B36-4843-8301-1082FF55F75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9372381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B53FD-F389-4367-B2AD-D9A1F6DEF4F0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11/22/2015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1AE44-6B36-4843-8301-1082FF55F75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1710148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35721-CE59-4046-B8A8-3DAC0CE6376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11/22/2015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1AE44-6B36-4843-8301-1082FF55F75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1026351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6F45B-D46D-427C-A1D7-AC2358593DF6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11/22/2015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1AE44-6B36-4843-8301-1082FF55F75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2659398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59ECE-84FA-4046-93CF-FE899FADC415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11/22/2015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1AE44-6B36-4843-8301-1082FF55F75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647051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20CC1E-1941-4A28-9B28-689905ACC06C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11/22/2015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1AE44-6B36-4843-8301-1082FF55F75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7942324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3684D-8395-4F1D-A9B6-D0F8FD6E5F96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11/22/2015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1AE44-6B36-4843-8301-1082FF55F75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93443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7.xml"/><Relationship Id="rId3" Type="http://schemas.openxmlformats.org/officeDocument/2006/relationships/slideLayout" Target="../slideLayouts/slideLayout102.xml"/><Relationship Id="rId7" Type="http://schemas.openxmlformats.org/officeDocument/2006/relationships/slideLayout" Target="../slideLayouts/slideLayout106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101.xml"/><Relationship Id="rId1" Type="http://schemas.openxmlformats.org/officeDocument/2006/relationships/slideLayout" Target="../slideLayouts/slideLayout100.xml"/><Relationship Id="rId6" Type="http://schemas.openxmlformats.org/officeDocument/2006/relationships/slideLayout" Target="../slideLayouts/slideLayout105.xml"/><Relationship Id="rId11" Type="http://schemas.openxmlformats.org/officeDocument/2006/relationships/slideLayout" Target="../slideLayouts/slideLayout110.xml"/><Relationship Id="rId5" Type="http://schemas.openxmlformats.org/officeDocument/2006/relationships/slideLayout" Target="../slideLayouts/slideLayout104.xml"/><Relationship Id="rId10" Type="http://schemas.openxmlformats.org/officeDocument/2006/relationships/slideLayout" Target="../slideLayouts/slideLayout109.xml"/><Relationship Id="rId4" Type="http://schemas.openxmlformats.org/officeDocument/2006/relationships/slideLayout" Target="../slideLayouts/slideLayout103.xml"/><Relationship Id="rId9" Type="http://schemas.openxmlformats.org/officeDocument/2006/relationships/slideLayout" Target="../slideLayouts/slideLayout108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8.xml"/><Relationship Id="rId3" Type="http://schemas.openxmlformats.org/officeDocument/2006/relationships/slideLayout" Target="../slideLayouts/slideLayout113.xml"/><Relationship Id="rId7" Type="http://schemas.openxmlformats.org/officeDocument/2006/relationships/slideLayout" Target="../slideLayouts/slideLayout117.xml"/><Relationship Id="rId12" Type="http://schemas.openxmlformats.org/officeDocument/2006/relationships/theme" Target="../theme/theme11.xml"/><Relationship Id="rId2" Type="http://schemas.openxmlformats.org/officeDocument/2006/relationships/slideLayout" Target="../slideLayouts/slideLayout112.xml"/><Relationship Id="rId1" Type="http://schemas.openxmlformats.org/officeDocument/2006/relationships/slideLayout" Target="../slideLayouts/slideLayout111.xml"/><Relationship Id="rId6" Type="http://schemas.openxmlformats.org/officeDocument/2006/relationships/slideLayout" Target="../slideLayouts/slideLayout116.xml"/><Relationship Id="rId11" Type="http://schemas.openxmlformats.org/officeDocument/2006/relationships/slideLayout" Target="../slideLayouts/slideLayout121.xml"/><Relationship Id="rId5" Type="http://schemas.openxmlformats.org/officeDocument/2006/relationships/slideLayout" Target="../slideLayouts/slideLayout115.xml"/><Relationship Id="rId10" Type="http://schemas.openxmlformats.org/officeDocument/2006/relationships/slideLayout" Target="../slideLayouts/slideLayout120.xml"/><Relationship Id="rId4" Type="http://schemas.openxmlformats.org/officeDocument/2006/relationships/slideLayout" Target="../slideLayouts/slideLayout114.xml"/><Relationship Id="rId9" Type="http://schemas.openxmlformats.org/officeDocument/2006/relationships/slideLayout" Target="../slideLayouts/slideLayout119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9.xml"/><Relationship Id="rId3" Type="http://schemas.openxmlformats.org/officeDocument/2006/relationships/slideLayout" Target="../slideLayouts/slideLayout124.xml"/><Relationship Id="rId7" Type="http://schemas.openxmlformats.org/officeDocument/2006/relationships/slideLayout" Target="../slideLayouts/slideLayout128.xml"/><Relationship Id="rId12" Type="http://schemas.openxmlformats.org/officeDocument/2006/relationships/theme" Target="../theme/theme12.xml"/><Relationship Id="rId2" Type="http://schemas.openxmlformats.org/officeDocument/2006/relationships/slideLayout" Target="../slideLayouts/slideLayout123.xml"/><Relationship Id="rId1" Type="http://schemas.openxmlformats.org/officeDocument/2006/relationships/slideLayout" Target="../slideLayouts/slideLayout122.xml"/><Relationship Id="rId6" Type="http://schemas.openxmlformats.org/officeDocument/2006/relationships/slideLayout" Target="../slideLayouts/slideLayout127.xml"/><Relationship Id="rId11" Type="http://schemas.openxmlformats.org/officeDocument/2006/relationships/slideLayout" Target="../slideLayouts/slideLayout132.xml"/><Relationship Id="rId5" Type="http://schemas.openxmlformats.org/officeDocument/2006/relationships/slideLayout" Target="../slideLayouts/slideLayout126.xml"/><Relationship Id="rId10" Type="http://schemas.openxmlformats.org/officeDocument/2006/relationships/slideLayout" Target="../slideLayouts/slideLayout131.xml"/><Relationship Id="rId4" Type="http://schemas.openxmlformats.org/officeDocument/2006/relationships/slideLayout" Target="../slideLayouts/slideLayout125.xml"/><Relationship Id="rId9" Type="http://schemas.openxmlformats.org/officeDocument/2006/relationships/slideLayout" Target="../slideLayouts/slideLayout130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.xml"/><Relationship Id="rId3" Type="http://schemas.openxmlformats.org/officeDocument/2006/relationships/slideLayout" Target="../slideLayouts/slideLayout69.xml"/><Relationship Id="rId7" Type="http://schemas.openxmlformats.org/officeDocument/2006/relationships/slideLayout" Target="../slideLayouts/slideLayout73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8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76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5.xml"/><Relationship Id="rId3" Type="http://schemas.openxmlformats.org/officeDocument/2006/relationships/slideLayout" Target="../slideLayouts/slideLayout80.xml"/><Relationship Id="rId7" Type="http://schemas.openxmlformats.org/officeDocument/2006/relationships/slideLayout" Target="../slideLayouts/slideLayout84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79.xml"/><Relationship Id="rId1" Type="http://schemas.openxmlformats.org/officeDocument/2006/relationships/slideLayout" Target="../slideLayouts/slideLayout78.xml"/><Relationship Id="rId6" Type="http://schemas.openxmlformats.org/officeDocument/2006/relationships/slideLayout" Target="../slideLayouts/slideLayout83.xml"/><Relationship Id="rId11" Type="http://schemas.openxmlformats.org/officeDocument/2006/relationships/slideLayout" Target="../slideLayouts/slideLayout88.xml"/><Relationship Id="rId5" Type="http://schemas.openxmlformats.org/officeDocument/2006/relationships/slideLayout" Target="../slideLayouts/slideLayout82.xml"/><Relationship Id="rId10" Type="http://schemas.openxmlformats.org/officeDocument/2006/relationships/slideLayout" Target="../slideLayouts/slideLayout87.xml"/><Relationship Id="rId4" Type="http://schemas.openxmlformats.org/officeDocument/2006/relationships/slideLayout" Target="../slideLayouts/slideLayout81.xml"/><Relationship Id="rId9" Type="http://schemas.openxmlformats.org/officeDocument/2006/relationships/slideLayout" Target="../slideLayouts/slideLayout86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6.xml"/><Relationship Id="rId3" Type="http://schemas.openxmlformats.org/officeDocument/2006/relationships/slideLayout" Target="../slideLayouts/slideLayout91.xml"/><Relationship Id="rId7" Type="http://schemas.openxmlformats.org/officeDocument/2006/relationships/slideLayout" Target="../slideLayouts/slideLayout95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90.xml"/><Relationship Id="rId1" Type="http://schemas.openxmlformats.org/officeDocument/2006/relationships/slideLayout" Target="../slideLayouts/slideLayout89.xml"/><Relationship Id="rId6" Type="http://schemas.openxmlformats.org/officeDocument/2006/relationships/slideLayout" Target="../slideLayouts/slideLayout94.xml"/><Relationship Id="rId11" Type="http://schemas.openxmlformats.org/officeDocument/2006/relationships/slideLayout" Target="../slideLayouts/slideLayout99.xml"/><Relationship Id="rId5" Type="http://schemas.openxmlformats.org/officeDocument/2006/relationships/slideLayout" Target="../slideLayouts/slideLayout93.xml"/><Relationship Id="rId10" Type="http://schemas.openxmlformats.org/officeDocument/2006/relationships/slideLayout" Target="../slideLayouts/slideLayout98.xml"/><Relationship Id="rId4" Type="http://schemas.openxmlformats.org/officeDocument/2006/relationships/slideLayout" Target="../slideLayouts/slideLayout92.xml"/><Relationship Id="rId9" Type="http://schemas.openxmlformats.org/officeDocument/2006/relationships/slideLayout" Target="../slideLayouts/slideLayout9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  <a:latin typeface="Calibri" charset="0"/>
              </a:defRPr>
            </a:lvl1pPr>
          </a:lstStyle>
          <a:p>
            <a:fld id="{8F4C95C5-A7A5-43E6-8D06-C00B2EE65E85}" type="datetime1">
              <a:rPr lang="en-US" altLang="en-US"/>
              <a:pPr/>
              <a:t>11/22/2015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898989"/>
                </a:solidFill>
                <a:latin typeface="Calibri" charset="0"/>
              </a:defRPr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Calibri" charset="0"/>
              </a:defRPr>
            </a:lvl1pPr>
          </a:lstStyle>
          <a:p>
            <a:fld id="{A24371CA-B281-4C45-B999-F7CEC5A125C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pitchFamily="-65" charset="-128"/>
          <a:cs typeface="ＭＳ Ｐゴシック" pitchFamily="-65" charset="-128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65" charset="0"/>
          <a:ea typeface="ＭＳ Ｐゴシック" pitchFamily="-65" charset="-128"/>
          <a:cs typeface="ＭＳ Ｐゴシック" pitchFamily="-65" charset="-128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65" charset="0"/>
          <a:ea typeface="ＭＳ Ｐゴシック" pitchFamily="-65" charset="-128"/>
          <a:cs typeface="ＭＳ Ｐゴシック" pitchFamily="-65" charset="-128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65" charset="0"/>
          <a:ea typeface="ＭＳ Ｐゴシック" pitchFamily="-65" charset="-128"/>
          <a:cs typeface="ＭＳ Ｐゴシック" pitchFamily="-65" charset="-128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65" charset="0"/>
          <a:ea typeface="ＭＳ Ｐゴシック" pitchFamily="-65" charset="-128"/>
          <a:cs typeface="ＭＳ Ｐゴシック" pitchFamily="-65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65" charset="0"/>
          <a:ea typeface="ＭＳ Ｐゴシック" pitchFamily="-65" charset="-128"/>
          <a:cs typeface="ＭＳ Ｐゴシック" pitchFamily="-65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65" charset="0"/>
          <a:ea typeface="ＭＳ Ｐゴシック" pitchFamily="-65" charset="-128"/>
          <a:cs typeface="ＭＳ Ｐゴシック" pitchFamily="-65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65" charset="0"/>
          <a:ea typeface="ＭＳ Ｐゴシック" pitchFamily="-65" charset="-128"/>
          <a:cs typeface="ＭＳ Ｐゴシック" pitchFamily="-65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65" charset="0"/>
          <a:ea typeface="ＭＳ Ｐゴシック" pitchFamily="-65" charset="-128"/>
          <a:cs typeface="ＭＳ Ｐゴシック" pitchFamily="-65" charset="-128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pitchFamily="-65" charset="-128"/>
          <a:cs typeface="ＭＳ Ｐゴシック" pitchFamily="-65" charset="-128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ＭＳ Ｐゴシック" pitchFamily="-65" charset="-128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pitchFamily="-65" charset="-128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pitchFamily="-65" charset="-128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pitchFamily="-65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fld id="{9975D246-D971-40BA-8877-A422933A7DAB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  <a:ea typeface="+mn-ea"/>
              </a:rPr>
              <a:pPr defTabSz="914400" fontAlgn="auto">
                <a:spcBef>
                  <a:spcPts val="0"/>
                </a:spcBef>
                <a:spcAft>
                  <a:spcPts val="0"/>
                </a:spcAft>
              </a:pPr>
              <a:t>11/22/2015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  <a:ea typeface="+mn-ea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  <a:ea typeface="+mn-ea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fld id="{38C1AE44-6B36-4843-8301-1082FF55F75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  <a:ea typeface="+mn-ea"/>
              </a:rPr>
              <a:pPr defTabSz="914400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736888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fld id="{9975D246-D971-40BA-8877-A422933A7DAB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  <a:ea typeface="+mn-ea"/>
              </a:rPr>
              <a:pPr defTabSz="914400" fontAlgn="auto">
                <a:spcBef>
                  <a:spcPts val="0"/>
                </a:spcBef>
                <a:spcAft>
                  <a:spcPts val="0"/>
                </a:spcAft>
              </a:pPr>
              <a:t>11/22/2015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  <a:ea typeface="+mn-ea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  <a:ea typeface="+mn-ea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fld id="{38C1AE44-6B36-4843-8301-1082FF55F75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  <a:ea typeface="+mn-ea"/>
              </a:rPr>
              <a:pPr defTabSz="914400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995854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fld id="{9975D246-D971-40BA-8877-A422933A7DAB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  <a:ea typeface="+mn-ea"/>
              </a:rPr>
              <a:pPr defTabSz="914400" fontAlgn="auto">
                <a:spcBef>
                  <a:spcPts val="0"/>
                </a:spcBef>
                <a:spcAft>
                  <a:spcPts val="0"/>
                </a:spcAft>
              </a:pPr>
              <a:t>11/22/2015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  <a:ea typeface="+mn-ea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  <a:ea typeface="+mn-ea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fld id="{38C1AE44-6B36-4843-8301-1082FF55F75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  <a:ea typeface="+mn-ea"/>
              </a:rPr>
              <a:pPr defTabSz="914400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45921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7" r:id="rId1"/>
    <p:sldLayoutId id="2147483818" r:id="rId2"/>
    <p:sldLayoutId id="2147483819" r:id="rId3"/>
    <p:sldLayoutId id="2147483820" r:id="rId4"/>
    <p:sldLayoutId id="2147483821" r:id="rId5"/>
    <p:sldLayoutId id="2147483822" r:id="rId6"/>
    <p:sldLayoutId id="2147483823" r:id="rId7"/>
    <p:sldLayoutId id="2147483824" r:id="rId8"/>
    <p:sldLayoutId id="2147483825" r:id="rId9"/>
    <p:sldLayoutId id="2147483826" r:id="rId10"/>
    <p:sldLayoutId id="2147483827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fld id="{9975D246-D971-40BA-8877-A422933A7DAB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  <a:ea typeface="+mn-ea"/>
              </a:rPr>
              <a:pPr defTabSz="914400" fontAlgn="auto">
                <a:spcBef>
                  <a:spcPts val="0"/>
                </a:spcBef>
                <a:spcAft>
                  <a:spcPts val="0"/>
                </a:spcAft>
              </a:pPr>
              <a:t>11/22/2015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  <a:ea typeface="+mn-ea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  <a:ea typeface="+mn-ea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fld id="{38C1AE44-6B36-4843-8301-1082FF55F75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  <a:ea typeface="+mn-ea"/>
              </a:rPr>
              <a:pPr defTabSz="914400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720642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fld id="{9975D246-D971-40BA-8877-A422933A7DAB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  <a:ea typeface="+mn-ea"/>
              </a:rPr>
              <a:pPr defTabSz="914400" fontAlgn="auto">
                <a:spcBef>
                  <a:spcPts val="0"/>
                </a:spcBef>
                <a:spcAft>
                  <a:spcPts val="0"/>
                </a:spcAft>
              </a:pPr>
              <a:t>11/22/2015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  <a:ea typeface="+mn-ea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  <a:ea typeface="+mn-ea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fld id="{38C1AE44-6B36-4843-8301-1082FF55F75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  <a:ea typeface="+mn-ea"/>
              </a:rPr>
              <a:pPr defTabSz="914400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442634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fld id="{9975D246-D971-40BA-8877-A422933A7DAB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  <a:ea typeface="+mn-ea"/>
              </a:rPr>
              <a:pPr defTabSz="914400" fontAlgn="auto">
                <a:spcBef>
                  <a:spcPts val="0"/>
                </a:spcBef>
                <a:spcAft>
                  <a:spcPts val="0"/>
                </a:spcAft>
              </a:pPr>
              <a:t>11/22/2015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  <a:ea typeface="+mn-ea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  <a:ea typeface="+mn-ea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fld id="{38C1AE44-6B36-4843-8301-1082FF55F75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  <a:ea typeface="+mn-ea"/>
              </a:rPr>
              <a:pPr defTabSz="914400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548347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fld id="{9975D246-D971-40BA-8877-A422933A7DAB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  <a:ea typeface="+mn-ea"/>
              </a:rPr>
              <a:pPr defTabSz="914400" fontAlgn="auto">
                <a:spcBef>
                  <a:spcPts val="0"/>
                </a:spcBef>
                <a:spcAft>
                  <a:spcPts val="0"/>
                </a:spcAft>
              </a:pPr>
              <a:t>11/22/2015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  <a:ea typeface="+mn-ea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  <a:ea typeface="+mn-ea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fld id="{38C1AE44-6B36-4843-8301-1082FF55F75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  <a:ea typeface="+mn-ea"/>
              </a:rPr>
              <a:pPr defTabSz="914400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5091093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fld id="{9975D246-D971-40BA-8877-A422933A7DAB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  <a:ea typeface="+mn-ea"/>
              </a:rPr>
              <a:pPr defTabSz="914400" fontAlgn="auto">
                <a:spcBef>
                  <a:spcPts val="0"/>
                </a:spcBef>
                <a:spcAft>
                  <a:spcPts val="0"/>
                </a:spcAft>
              </a:pPr>
              <a:t>11/22/2015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  <a:ea typeface="+mn-ea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  <a:ea typeface="+mn-ea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fld id="{38C1AE44-6B36-4843-8301-1082FF55F75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  <a:ea typeface="+mn-ea"/>
              </a:rPr>
              <a:pPr defTabSz="914400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539203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fld id="{9975D246-D971-40BA-8877-A422933A7DAB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  <a:ea typeface="+mn-ea"/>
              </a:rPr>
              <a:pPr defTabSz="914400" fontAlgn="auto">
                <a:spcBef>
                  <a:spcPts val="0"/>
                </a:spcBef>
                <a:spcAft>
                  <a:spcPts val="0"/>
                </a:spcAft>
              </a:pPr>
              <a:t>11/22/2015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  <a:ea typeface="+mn-ea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  <a:ea typeface="+mn-ea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fld id="{38C1AE44-6B36-4843-8301-1082FF55F75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  <a:ea typeface="+mn-ea"/>
              </a:rPr>
              <a:pPr defTabSz="914400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114007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fld id="{9975D246-D971-40BA-8877-A422933A7DAB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  <a:ea typeface="+mn-ea"/>
              </a:rPr>
              <a:pPr defTabSz="914400" fontAlgn="auto">
                <a:spcBef>
                  <a:spcPts val="0"/>
                </a:spcBef>
                <a:spcAft>
                  <a:spcPts val="0"/>
                </a:spcAft>
              </a:pPr>
              <a:t>11/22/2015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  <a:ea typeface="+mn-ea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  <a:ea typeface="+mn-ea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fld id="{38C1AE44-6B36-4843-8301-1082FF55F75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  <a:ea typeface="+mn-ea"/>
              </a:rPr>
              <a:pPr defTabSz="914400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951892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fld id="{9975D246-D971-40BA-8877-A422933A7DAB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  <a:ea typeface="+mn-ea"/>
              </a:rPr>
              <a:pPr defTabSz="914400" fontAlgn="auto">
                <a:spcBef>
                  <a:spcPts val="0"/>
                </a:spcBef>
                <a:spcAft>
                  <a:spcPts val="0"/>
                </a:spcAft>
              </a:pPr>
              <a:t>11/22/2015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  <a:ea typeface="+mn-ea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  <a:ea typeface="+mn-ea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fld id="{38C1AE44-6B36-4843-8301-1082FF55F75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  <a:ea typeface="+mn-ea"/>
              </a:rPr>
              <a:pPr defTabSz="914400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070009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4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0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.jpeg"/><Relationship Id="rId5" Type="http://schemas.openxmlformats.org/officeDocument/2006/relationships/image" Target="../media/image21.png"/><Relationship Id="rId4" Type="http://schemas.openxmlformats.org/officeDocument/2006/relationships/image" Target="../media/image20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1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1.xml"/><Relationship Id="rId6" Type="http://schemas.openxmlformats.org/officeDocument/2006/relationships/image" Target="../media/image22.png"/><Relationship Id="rId5" Type="http://schemas.openxmlformats.org/officeDocument/2006/relationships/image" Target="../media/image210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0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1.xml"/><Relationship Id="rId6" Type="http://schemas.openxmlformats.org/officeDocument/2006/relationships/image" Target="../media/image190.png"/><Relationship Id="rId5" Type="http://schemas.openxmlformats.org/officeDocument/2006/relationships/image" Target="../media/image1.jpe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6.png"/><Relationship Id="rId7" Type="http://schemas.openxmlformats.org/officeDocument/2006/relationships/image" Target="../media/image1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1.xml"/><Relationship Id="rId6" Type="http://schemas.openxmlformats.org/officeDocument/2006/relationships/image" Target="../media/image2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01.xml"/><Relationship Id="rId5" Type="http://schemas.openxmlformats.org/officeDocument/2006/relationships/image" Target="../media/image1.jpeg"/><Relationship Id="rId4" Type="http://schemas.openxmlformats.org/officeDocument/2006/relationships/image" Target="../media/image25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01.xml"/><Relationship Id="rId5" Type="http://schemas.openxmlformats.org/officeDocument/2006/relationships/image" Target="../media/image1.jpeg"/><Relationship Id="rId4" Type="http://schemas.openxmlformats.org/officeDocument/2006/relationships/image" Target="../media/image26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1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jpeg"/><Relationship Id="rId3" Type="http://schemas.openxmlformats.org/officeDocument/2006/relationships/image" Target="../media/image32.jpg"/><Relationship Id="rId7" Type="http://schemas.openxmlformats.org/officeDocument/2006/relationships/image" Target="../media/image36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59.xml"/><Relationship Id="rId6" Type="http://schemas.openxmlformats.org/officeDocument/2006/relationships/image" Target="../media/image35.jpeg"/><Relationship Id="rId5" Type="http://schemas.openxmlformats.org/officeDocument/2006/relationships/image" Target="../media/image34.jpeg"/><Relationship Id="rId4" Type="http://schemas.openxmlformats.org/officeDocument/2006/relationships/image" Target="../media/image33.jpeg"/><Relationship Id="rId9" Type="http://schemas.openxmlformats.org/officeDocument/2006/relationships/image" Target="../media/image1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9.xml"/><Relationship Id="rId4" Type="http://schemas.openxmlformats.org/officeDocument/2006/relationships/image" Target="../media/image1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1" Type="http://schemas.openxmlformats.org/officeDocument/2006/relationships/slideLayout" Target="../slideLayouts/slideLayout57.xml"/><Relationship Id="rId6" Type="http://schemas.openxmlformats.org/officeDocument/2006/relationships/image" Target="../media/image39.jpeg"/><Relationship Id="rId5" Type="http://schemas.openxmlformats.org/officeDocument/2006/relationships/image" Target="../media/image1.jpeg"/><Relationship Id="rId4" Type="http://schemas.openxmlformats.org/officeDocument/2006/relationships/image" Target="../media/image5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eg"/><Relationship Id="rId3" Type="http://schemas.openxmlformats.org/officeDocument/2006/relationships/image" Target="../media/image43.jpeg"/><Relationship Id="rId7" Type="http://schemas.openxmlformats.org/officeDocument/2006/relationships/image" Target="../media/image41.wmf"/><Relationship Id="rId12" Type="http://schemas.openxmlformats.org/officeDocument/2006/relationships/image" Target="../media/image1.jpeg"/><Relationship Id="rId2" Type="http://schemas.openxmlformats.org/officeDocument/2006/relationships/slideLayout" Target="../slideLayouts/slideLayout57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3.bin"/><Relationship Id="rId11" Type="http://schemas.openxmlformats.org/officeDocument/2006/relationships/image" Target="../media/image42.wmf"/><Relationship Id="rId5" Type="http://schemas.openxmlformats.org/officeDocument/2006/relationships/image" Target="../media/image40.wmf"/><Relationship Id="rId10" Type="http://schemas.openxmlformats.org/officeDocument/2006/relationships/oleObject" Target="../embeddings/oleObject4.bin"/><Relationship Id="rId4" Type="http://schemas.openxmlformats.org/officeDocument/2006/relationships/oleObject" Target="../embeddings/oleObject2.bin"/><Relationship Id="rId9" Type="http://schemas.openxmlformats.org/officeDocument/2006/relationships/image" Target="../media/image44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slideLayout" Target="../slideLayouts/slideLayout70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.jpeg"/><Relationship Id="rId5" Type="http://schemas.openxmlformats.org/officeDocument/2006/relationships/image" Target="../media/image45.wmf"/><Relationship Id="rId4" Type="http://schemas.openxmlformats.org/officeDocument/2006/relationships/oleObject" Target="../embeddings/oleObject5.bin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slideLayout" Target="../slideLayouts/slideLayout70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.jpeg"/><Relationship Id="rId5" Type="http://schemas.openxmlformats.org/officeDocument/2006/relationships/image" Target="../media/image45.wmf"/><Relationship Id="rId4" Type="http://schemas.openxmlformats.org/officeDocument/2006/relationships/oleObject" Target="../embeddings/oleObject6.bin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68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image" Target="../media/image50.jpeg"/><Relationship Id="rId7" Type="http://schemas.openxmlformats.org/officeDocument/2006/relationships/image" Target="../media/image49.wmf"/><Relationship Id="rId2" Type="http://schemas.openxmlformats.org/officeDocument/2006/relationships/slideLayout" Target="../slideLayouts/slideLayout68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8.bin"/><Relationship Id="rId5" Type="http://schemas.openxmlformats.org/officeDocument/2006/relationships/image" Target="../media/image48.wmf"/><Relationship Id="rId4" Type="http://schemas.openxmlformats.org/officeDocument/2006/relationships/oleObject" Target="../embeddings/oleObject7.bin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.jpeg"/><Relationship Id="rId4" Type="http://schemas.openxmlformats.org/officeDocument/2006/relationships/image" Target="../media/image1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79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jpeg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54.jpeg"/><Relationship Id="rId2" Type="http://schemas.openxmlformats.org/officeDocument/2006/relationships/slideLayout" Target="../slideLayouts/slideLayout79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53.jpeg"/><Relationship Id="rId5" Type="http://schemas.openxmlformats.org/officeDocument/2006/relationships/image" Target="../media/image52.wmf"/><Relationship Id="rId4" Type="http://schemas.openxmlformats.org/officeDocument/2006/relationships/oleObject" Target="../embeddings/oleObject9.bin"/><Relationship Id="rId9" Type="http://schemas.openxmlformats.org/officeDocument/2006/relationships/image" Target="../media/image1.jpe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2.bin"/><Relationship Id="rId13" Type="http://schemas.openxmlformats.org/officeDocument/2006/relationships/image" Target="../media/image60.wmf"/><Relationship Id="rId3" Type="http://schemas.openxmlformats.org/officeDocument/2006/relationships/image" Target="../media/image62.jpeg"/><Relationship Id="rId7" Type="http://schemas.openxmlformats.org/officeDocument/2006/relationships/image" Target="../media/image57.wmf"/><Relationship Id="rId12" Type="http://schemas.openxmlformats.org/officeDocument/2006/relationships/oleObject" Target="../embeddings/oleObject14.bin"/><Relationship Id="rId2" Type="http://schemas.openxmlformats.org/officeDocument/2006/relationships/slideLayout" Target="../slideLayouts/slideLayout84.xml"/><Relationship Id="rId16" Type="http://schemas.openxmlformats.org/officeDocument/2006/relationships/image" Target="../media/image1.jpeg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11.bin"/><Relationship Id="rId11" Type="http://schemas.openxmlformats.org/officeDocument/2006/relationships/image" Target="../media/image59.wmf"/><Relationship Id="rId5" Type="http://schemas.openxmlformats.org/officeDocument/2006/relationships/image" Target="../media/image56.wmf"/><Relationship Id="rId15" Type="http://schemas.openxmlformats.org/officeDocument/2006/relationships/image" Target="../media/image61.wmf"/><Relationship Id="rId10" Type="http://schemas.openxmlformats.org/officeDocument/2006/relationships/oleObject" Target="../embeddings/oleObject13.bin"/><Relationship Id="rId4" Type="http://schemas.openxmlformats.org/officeDocument/2006/relationships/oleObject" Target="../embeddings/oleObject10.bin"/><Relationship Id="rId9" Type="http://schemas.openxmlformats.org/officeDocument/2006/relationships/image" Target="../media/image58.wmf"/><Relationship Id="rId14" Type="http://schemas.openxmlformats.org/officeDocument/2006/relationships/oleObject" Target="../embeddings/oleObject15.bin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8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1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65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35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90.xml"/><Relationship Id="rId5" Type="http://schemas.openxmlformats.org/officeDocument/2006/relationships/image" Target="../media/image1.jpeg"/><Relationship Id="rId4" Type="http://schemas.openxmlformats.org/officeDocument/2006/relationships/image" Target="../media/image7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3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5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wmf"/><Relationship Id="rId3" Type="http://schemas.openxmlformats.org/officeDocument/2006/relationships/image" Target="../media/image82.png"/><Relationship Id="rId7" Type="http://schemas.openxmlformats.org/officeDocument/2006/relationships/oleObject" Target="../embeddings/oleObject17.bin"/><Relationship Id="rId2" Type="http://schemas.openxmlformats.org/officeDocument/2006/relationships/slideLayout" Target="../slideLayouts/slideLayout37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69.wmf"/><Relationship Id="rId5" Type="http://schemas.openxmlformats.org/officeDocument/2006/relationships/oleObject" Target="../embeddings/oleObject16.bin"/><Relationship Id="rId10" Type="http://schemas.openxmlformats.org/officeDocument/2006/relationships/image" Target="../media/image71.wmf"/><Relationship Id="rId4" Type="http://schemas.openxmlformats.org/officeDocument/2006/relationships/image" Target="../media/image1.jpeg"/><Relationship Id="rId9" Type="http://schemas.openxmlformats.org/officeDocument/2006/relationships/oleObject" Target="../embeddings/oleObject18.bin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73.jpe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3.xml"/><Relationship Id="rId4" Type="http://schemas.openxmlformats.org/officeDocument/2006/relationships/image" Target="../media/image75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0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01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7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0.png"/><Relationship Id="rId2" Type="http://schemas.openxmlformats.org/officeDocument/2006/relationships/slideLayout" Target="../slideLayouts/slideLayout101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85.wmf"/><Relationship Id="rId5" Type="http://schemas.openxmlformats.org/officeDocument/2006/relationships/oleObject" Target="../embeddings/oleObject19.bin"/><Relationship Id="rId4" Type="http://schemas.openxmlformats.org/officeDocument/2006/relationships/image" Target="../media/image71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101.xml"/><Relationship Id="rId4" Type="http://schemas.openxmlformats.org/officeDocument/2006/relationships/image" Target="../media/image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410" name="Straight Connector 8"/>
          <p:cNvCxnSpPr>
            <a:cxnSpLocks noChangeShapeType="1"/>
          </p:cNvCxnSpPr>
          <p:nvPr/>
        </p:nvCxnSpPr>
        <p:spPr bwMode="auto">
          <a:xfrm>
            <a:off x="4592638" y="1676400"/>
            <a:ext cx="4551362" cy="1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411" name="Straight Connector 8"/>
          <p:cNvCxnSpPr>
            <a:cxnSpLocks noChangeShapeType="1"/>
          </p:cNvCxnSpPr>
          <p:nvPr/>
        </p:nvCxnSpPr>
        <p:spPr bwMode="auto">
          <a:xfrm>
            <a:off x="4602246" y="1981200"/>
            <a:ext cx="4551363" cy="1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4594225" y="1677988"/>
            <a:ext cx="4549775" cy="5181600"/>
          </a:xfrm>
          <a:prstGeom prst="rect">
            <a:avLst/>
          </a:prstGeom>
          <a:solidFill>
            <a:srgbClr val="13212A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endParaRPr lang="en-US" altLang="en-US" sz="1800">
              <a:solidFill>
                <a:srgbClr val="FFFFFF"/>
              </a:solidFill>
              <a:latin typeface="Calibri" charset="0"/>
            </a:endParaRPr>
          </a:p>
        </p:txBody>
      </p:sp>
      <p:sp>
        <p:nvSpPr>
          <p:cNvPr id="17413" name="Text Box 11"/>
          <p:cNvSpPr txBox="1">
            <a:spLocks noChangeArrowheads="1"/>
          </p:cNvSpPr>
          <p:nvPr/>
        </p:nvSpPr>
        <p:spPr bwMode="auto">
          <a:xfrm>
            <a:off x="4577431" y="1821964"/>
            <a:ext cx="4552950" cy="37856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3200" b="1" dirty="0" smtClean="0">
                <a:solidFill>
                  <a:schemeClr val="bg1"/>
                </a:solidFill>
                <a:latin typeface="Helvetica" panose="020B0500000000000000" pitchFamily="34" charset="0"/>
              </a:rPr>
              <a:t>Picosecond Time-Resolved Studies of </a:t>
            </a:r>
            <a:r>
              <a:rPr lang="en-US" altLang="en-US" sz="3200" b="1" dirty="0" err="1" smtClean="0">
                <a:solidFill>
                  <a:schemeClr val="bg1"/>
                </a:solidFill>
                <a:latin typeface="Helvetica" panose="020B0500000000000000" pitchFamily="34" charset="0"/>
              </a:rPr>
              <a:t>Exciton</a:t>
            </a:r>
            <a:r>
              <a:rPr lang="en-US" altLang="en-US" sz="3200" b="1" dirty="0" smtClean="0">
                <a:solidFill>
                  <a:schemeClr val="bg1"/>
                </a:solidFill>
                <a:latin typeface="Helvetica" panose="020B0500000000000000" pitchFamily="34" charset="0"/>
              </a:rPr>
              <a:t> Transport in Conjugated Polymer Nanoparticles</a:t>
            </a:r>
            <a:endParaRPr lang="en-US" altLang="en-US" sz="3200" b="1" dirty="0">
              <a:solidFill>
                <a:schemeClr val="bg1"/>
              </a:solidFill>
              <a:latin typeface="Helvetica" panose="020B0500000000000000" pitchFamily="34" charset="0"/>
            </a:endParaRPr>
          </a:p>
          <a:p>
            <a:pPr algn="ctr"/>
            <a:endParaRPr lang="en-US" altLang="en-US" sz="3200" b="1" dirty="0" smtClean="0">
              <a:latin typeface="Helvetica" panose="020B0500000000000000" pitchFamily="34" charset="0"/>
            </a:endParaRPr>
          </a:p>
          <a:p>
            <a:pPr algn="ctr"/>
            <a:r>
              <a:rPr lang="en-US" altLang="en-US" u="sng" dirty="0" smtClean="0">
                <a:solidFill>
                  <a:schemeClr val="bg1"/>
                </a:solidFill>
                <a:latin typeface="Helvetica" panose="020B0500000000000000" pitchFamily="34" charset="0"/>
              </a:rPr>
              <a:t>Department of Chemistry</a:t>
            </a:r>
          </a:p>
          <a:p>
            <a:pPr algn="ctr"/>
            <a:r>
              <a:rPr lang="en-US" altLang="en-US" dirty="0" smtClean="0">
                <a:solidFill>
                  <a:schemeClr val="bg1"/>
                </a:solidFill>
                <a:latin typeface="Helvetica" panose="020B0500000000000000" pitchFamily="34" charset="0"/>
              </a:rPr>
              <a:t>Louis C. Groff II</a:t>
            </a:r>
          </a:p>
        </p:txBody>
      </p:sp>
      <p:pic>
        <p:nvPicPr>
          <p:cNvPr id="17414" name="Picture 8" descr="academicSymbolWdm_copur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366713"/>
            <a:ext cx="4000500" cy="852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5" name="Picture 9" descr="pp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350" y="1588"/>
            <a:ext cx="45974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7416" name="Straight Connector 6"/>
          <p:cNvCxnSpPr>
            <a:cxnSpLocks noChangeShapeType="1"/>
          </p:cNvCxnSpPr>
          <p:nvPr/>
        </p:nvCxnSpPr>
        <p:spPr bwMode="auto">
          <a:xfrm rot="5400000">
            <a:off x="1162844" y="3428206"/>
            <a:ext cx="6858000" cy="1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C:\Users\Louis\Desktop\Dissertation\Figures\OPV Diagram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1068779"/>
            <a:ext cx="5181600" cy="2861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i="1" dirty="0">
                <a:solidFill>
                  <a:srgbClr val="7030A0"/>
                </a:solidFill>
                <a:latin typeface="Helvetica" pitchFamily="34" charset="0"/>
              </a:rPr>
              <a:t>Why Study CPNs? - </a:t>
            </a:r>
            <a:r>
              <a:rPr lang="en-US" sz="2800" b="1" i="1" dirty="0" smtClean="0">
                <a:solidFill>
                  <a:srgbClr val="7030A0"/>
                </a:solidFill>
                <a:latin typeface="Helvetica" pitchFamily="34" charset="0"/>
              </a:rPr>
              <a:t>Devices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3886200"/>
            <a:ext cx="8229600" cy="2546350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Optimize organic semiconductor devices such as LEDs, solar cells</a:t>
            </a:r>
          </a:p>
          <a:p>
            <a:r>
              <a:rPr lang="en-US" dirty="0" smtClean="0"/>
              <a:t>Conjugated </a:t>
            </a:r>
            <a:r>
              <a:rPr lang="en-US" dirty="0" smtClean="0"/>
              <a:t>polymer devices made by thin film casting</a:t>
            </a:r>
          </a:p>
          <a:p>
            <a:pPr lvl="1"/>
            <a:r>
              <a:rPr lang="en-US" dirty="0" smtClean="0"/>
              <a:t>Bulk heterojunction film sandwiched between cathode/anode materials</a:t>
            </a:r>
          </a:p>
          <a:p>
            <a:pPr lvl="1"/>
            <a:r>
              <a:rPr lang="en-US" dirty="0" smtClean="0"/>
              <a:t>Photoexcitation of film generates Frenkel excitons</a:t>
            </a:r>
          </a:p>
          <a:p>
            <a:pPr lvl="1"/>
            <a:r>
              <a:rPr lang="en-US" dirty="0" smtClean="0"/>
              <a:t>Exciton transport to nano- microscale polymer interfaces</a:t>
            </a:r>
          </a:p>
          <a:p>
            <a:pPr lvl="1"/>
            <a:r>
              <a:rPr lang="en-US" dirty="0" smtClean="0"/>
              <a:t>Charge transfer to generate electron and hole pair</a:t>
            </a:r>
          </a:p>
          <a:p>
            <a:pPr lvl="1"/>
            <a:r>
              <a:rPr lang="en-US" dirty="0" smtClean="0"/>
              <a:t>Charges travel to cathode/anode materials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1AE44-6B36-4843-8301-1082FF55F75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11" descr="academicSymbolWdm_copur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6238" y="115888"/>
            <a:ext cx="1960562" cy="417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0" y="6400800"/>
            <a:ext cx="57150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altLang="zh-CN" sz="1200" dirty="0" err="1" smtClean="0">
                <a:latin typeface="+mn-lt"/>
                <a:ea typeface="SimSun" pitchFamily="2" charset="-122"/>
                <a:cs typeface="Arial" panose="020B0604020202020204" pitchFamily="34" charset="0"/>
              </a:rPr>
              <a:t>Heeger</a:t>
            </a:r>
            <a:r>
              <a:rPr lang="en-US" altLang="zh-CN" sz="1200" dirty="0" smtClean="0">
                <a:latin typeface="+mn-lt"/>
                <a:ea typeface="SimSun" pitchFamily="2" charset="-122"/>
                <a:cs typeface="Arial" panose="020B0604020202020204" pitchFamily="34" charset="0"/>
              </a:rPr>
              <a:t>, A. J., </a:t>
            </a:r>
            <a:r>
              <a:rPr lang="en-US" altLang="zh-CN" sz="1200" i="1" dirty="0" smtClean="0">
                <a:latin typeface="+mn-lt"/>
                <a:ea typeface="SimSun" pitchFamily="2" charset="-122"/>
                <a:cs typeface="Arial" panose="020B0604020202020204" pitchFamily="34" charset="0"/>
              </a:rPr>
              <a:t>Adv. Mater. </a:t>
            </a:r>
            <a:r>
              <a:rPr lang="en-US" altLang="zh-CN" sz="1200" b="1" dirty="0" smtClean="0">
                <a:latin typeface="+mn-lt"/>
                <a:ea typeface="SimSun" pitchFamily="2" charset="-122"/>
                <a:cs typeface="Arial" panose="020B0604020202020204" pitchFamily="34" charset="0"/>
              </a:rPr>
              <a:t>2014</a:t>
            </a:r>
            <a:r>
              <a:rPr lang="en-US" altLang="zh-CN" sz="1200" dirty="0" smtClean="0">
                <a:latin typeface="+mn-lt"/>
                <a:ea typeface="SimSun" pitchFamily="2" charset="-122"/>
                <a:cs typeface="Arial" panose="020B0604020202020204" pitchFamily="34" charset="0"/>
              </a:rPr>
              <a:t>, 26, 10-28</a:t>
            </a:r>
          </a:p>
          <a:p>
            <a:r>
              <a:rPr lang="en-US" altLang="zh-CN" sz="1200" dirty="0" err="1" smtClean="0">
                <a:latin typeface="+mn-lt"/>
                <a:ea typeface="SimSun" pitchFamily="2" charset="-122"/>
                <a:cs typeface="Arial" panose="020B0604020202020204" pitchFamily="34" charset="0"/>
              </a:rPr>
              <a:t>G</a:t>
            </a:r>
            <a:r>
              <a:rPr lang="en-US" sz="1200" dirty="0" err="1" smtClean="0"/>
              <a:t>ü</a:t>
            </a:r>
            <a:r>
              <a:rPr lang="en-US" altLang="zh-CN" sz="1200" dirty="0" err="1" smtClean="0">
                <a:latin typeface="+mn-lt"/>
                <a:ea typeface="SimSun" pitchFamily="2" charset="-122"/>
                <a:cs typeface="Arial" panose="020B0604020202020204" pitchFamily="34" charset="0"/>
              </a:rPr>
              <a:t>nes</a:t>
            </a:r>
            <a:r>
              <a:rPr lang="en-US" altLang="zh-CN" sz="1200" dirty="0" smtClean="0">
                <a:latin typeface="+mn-lt"/>
                <a:ea typeface="SimSun" pitchFamily="2" charset="-122"/>
                <a:cs typeface="Arial" panose="020B0604020202020204" pitchFamily="34" charset="0"/>
              </a:rPr>
              <a:t>, S., </a:t>
            </a:r>
            <a:r>
              <a:rPr lang="en-US" altLang="zh-CN" sz="1200" dirty="0" err="1" smtClean="0">
                <a:latin typeface="+mn-lt"/>
                <a:ea typeface="SimSun" pitchFamily="2" charset="-122"/>
                <a:cs typeface="Arial" panose="020B0604020202020204" pitchFamily="34" charset="0"/>
              </a:rPr>
              <a:t>Neugebauer</a:t>
            </a:r>
            <a:r>
              <a:rPr lang="en-US" altLang="zh-CN" sz="1200" dirty="0" smtClean="0">
                <a:latin typeface="+mn-lt"/>
                <a:ea typeface="SimSun" pitchFamily="2" charset="-122"/>
                <a:cs typeface="Arial" panose="020B0604020202020204" pitchFamily="34" charset="0"/>
              </a:rPr>
              <a:t>, H., and </a:t>
            </a:r>
            <a:r>
              <a:rPr lang="en-US" altLang="zh-CN" sz="1200" dirty="0" err="1" smtClean="0">
                <a:latin typeface="+mn-lt"/>
                <a:ea typeface="SimSun" pitchFamily="2" charset="-122"/>
                <a:cs typeface="Arial" panose="020B0604020202020204" pitchFamily="34" charset="0"/>
              </a:rPr>
              <a:t>Sariciftci</a:t>
            </a:r>
            <a:r>
              <a:rPr lang="en-US" altLang="zh-CN" sz="1200" dirty="0" smtClean="0">
                <a:latin typeface="+mn-lt"/>
                <a:ea typeface="SimSun" pitchFamily="2" charset="-122"/>
                <a:cs typeface="Arial" panose="020B0604020202020204" pitchFamily="34" charset="0"/>
              </a:rPr>
              <a:t>, N. S. </a:t>
            </a:r>
            <a:r>
              <a:rPr lang="en-US" altLang="zh-CN" sz="1200" i="1" dirty="0" smtClean="0">
                <a:latin typeface="+mn-lt"/>
                <a:ea typeface="SimSun" pitchFamily="2" charset="-122"/>
                <a:cs typeface="Arial" panose="020B0604020202020204" pitchFamily="34" charset="0"/>
              </a:rPr>
              <a:t>Chem. Rev.</a:t>
            </a:r>
            <a:r>
              <a:rPr lang="en-US" altLang="zh-CN" sz="1200" dirty="0">
                <a:latin typeface="+mn-lt"/>
                <a:ea typeface="SimSun" pitchFamily="2" charset="-122"/>
                <a:cs typeface="Arial" panose="020B0604020202020204" pitchFamily="34" charset="0"/>
              </a:rPr>
              <a:t> </a:t>
            </a:r>
            <a:r>
              <a:rPr lang="en-US" altLang="zh-CN" sz="1200" b="1" dirty="0" smtClean="0">
                <a:latin typeface="+mn-lt"/>
                <a:ea typeface="SimSun" pitchFamily="2" charset="-122"/>
                <a:cs typeface="Arial" panose="020B0604020202020204" pitchFamily="34" charset="0"/>
              </a:rPr>
              <a:t>2007</a:t>
            </a:r>
            <a:r>
              <a:rPr lang="en-US" altLang="zh-CN" sz="1200" dirty="0" smtClean="0">
                <a:latin typeface="+mn-lt"/>
                <a:ea typeface="SimSun" pitchFamily="2" charset="-122"/>
                <a:cs typeface="Arial" panose="020B0604020202020204" pitchFamily="34" charset="0"/>
              </a:rPr>
              <a:t>, 107, 1234-1338.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0"/>
            <a:ext cx="10509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400" i="1" dirty="0" smtClean="0">
                <a:solidFill>
                  <a:prstClr val="black"/>
                </a:solidFill>
                <a:latin typeface="Calibri"/>
                <a:ea typeface="+mn-ea"/>
              </a:rPr>
              <a:t>Background</a:t>
            </a:r>
            <a:endParaRPr lang="en-US" sz="1400" i="1" dirty="0">
              <a:solidFill>
                <a:prstClr val="black"/>
              </a:solidFill>
              <a:latin typeface="Calibri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5579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i="1" dirty="0" smtClean="0">
                <a:solidFill>
                  <a:srgbClr val="7030A0"/>
                </a:solidFill>
                <a:latin typeface="Helvetica" pitchFamily="34" charset="0"/>
              </a:rPr>
              <a:t>Why Study CPNs? – Photophysics</a:t>
            </a:r>
            <a:endParaRPr lang="en-US" sz="2800" b="1" i="1" dirty="0">
              <a:solidFill>
                <a:srgbClr val="7030A0"/>
              </a:solidFill>
              <a:latin typeface="Helvetica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93837"/>
            <a:ext cx="3962400" cy="4830763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Many radiative and non-radiative processes occur in CPNs</a:t>
            </a:r>
          </a:p>
          <a:p>
            <a:pPr lvl="1"/>
            <a:r>
              <a:rPr lang="en-US" dirty="0" smtClean="0"/>
              <a:t>Conventional radiative/non-radiative decay</a:t>
            </a:r>
          </a:p>
          <a:p>
            <a:pPr lvl="1"/>
            <a:r>
              <a:rPr lang="en-US" dirty="0" smtClean="0"/>
              <a:t>Polaron generation/quenching by polarons</a:t>
            </a:r>
            <a:endParaRPr lang="en-US" dirty="0" smtClean="0"/>
          </a:p>
          <a:p>
            <a:pPr lvl="1"/>
            <a:r>
              <a:rPr lang="en-US" dirty="0" smtClean="0"/>
              <a:t>Quenching by defects</a:t>
            </a:r>
          </a:p>
          <a:p>
            <a:pPr lvl="1"/>
            <a:r>
              <a:rPr lang="en-US" dirty="0" smtClean="0"/>
              <a:t>Energy transfer to dopants</a:t>
            </a:r>
          </a:p>
          <a:p>
            <a:r>
              <a:rPr lang="en-US" dirty="0" smtClean="0"/>
              <a:t>Interested in determining the rates of energy transfer in CPNs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4" name="Picture 3" descr="C:\Users\Louis\Desktop\Proposal\Rate Figure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600200"/>
            <a:ext cx="4511144" cy="38100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1AE44-6B36-4843-8301-1082FF55F75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0"/>
            <a:ext cx="10509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400" i="1" dirty="0" smtClean="0">
                <a:solidFill>
                  <a:prstClr val="black"/>
                </a:solidFill>
                <a:latin typeface="Calibri"/>
                <a:ea typeface="+mn-ea"/>
              </a:rPr>
              <a:t>Background</a:t>
            </a:r>
            <a:endParaRPr lang="en-US" sz="1400" i="1" dirty="0">
              <a:solidFill>
                <a:prstClr val="black"/>
              </a:solidFill>
              <a:latin typeface="Calibri"/>
              <a:ea typeface="+mn-ea"/>
            </a:endParaRPr>
          </a:p>
        </p:txBody>
      </p:sp>
      <p:pic>
        <p:nvPicPr>
          <p:cNvPr id="7" name="Picture 11" descr="academicSymbolWdm_copur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6238" y="115888"/>
            <a:ext cx="1960562" cy="417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87240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50838"/>
            <a:ext cx="8229600" cy="1143000"/>
          </a:xfrm>
        </p:spPr>
        <p:txBody>
          <a:bodyPr>
            <a:normAutofit/>
          </a:bodyPr>
          <a:lstStyle/>
          <a:p>
            <a:r>
              <a:rPr lang="en-US" sz="2800" b="1" i="1" dirty="0" smtClean="0">
                <a:solidFill>
                  <a:srgbClr val="7030A0"/>
                </a:solidFill>
                <a:latin typeface="Helvetica" pitchFamily="34" charset="0"/>
              </a:rPr>
              <a:t>Excited States in Conjugated Polymers &amp; CPNs: </a:t>
            </a:r>
            <a:r>
              <a:rPr lang="en-US" sz="2800" b="1" i="1" dirty="0" err="1" smtClean="0">
                <a:solidFill>
                  <a:srgbClr val="7030A0"/>
                </a:solidFill>
                <a:latin typeface="Helvetica" pitchFamily="34" charset="0"/>
              </a:rPr>
              <a:t>Frenkel</a:t>
            </a:r>
            <a:r>
              <a:rPr lang="en-US" sz="2800" b="1" i="1" dirty="0" smtClean="0">
                <a:solidFill>
                  <a:srgbClr val="7030A0"/>
                </a:solidFill>
                <a:latin typeface="Helvetica" pitchFamily="34" charset="0"/>
              </a:rPr>
              <a:t> </a:t>
            </a:r>
            <a:r>
              <a:rPr lang="en-US" sz="2800" b="1" i="1" dirty="0" err="1" smtClean="0">
                <a:solidFill>
                  <a:srgbClr val="7030A0"/>
                </a:solidFill>
                <a:latin typeface="Helvetica" pitchFamily="34" charset="0"/>
              </a:rPr>
              <a:t>Excitons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371600"/>
            <a:ext cx="4648200" cy="5334000"/>
          </a:xfrm>
        </p:spPr>
        <p:txBody>
          <a:bodyPr>
            <a:normAutofit fontScale="92500" lnSpcReduction="10000"/>
          </a:bodyPr>
          <a:lstStyle/>
          <a:p>
            <a:pPr>
              <a:buClr>
                <a:srgbClr val="7030A0"/>
              </a:buClr>
            </a:pPr>
            <a:r>
              <a:rPr lang="en-US" dirty="0" smtClean="0"/>
              <a:t>Chromophore</a:t>
            </a:r>
          </a:p>
          <a:p>
            <a:pPr lvl="1">
              <a:buClr>
                <a:srgbClr val="7030A0"/>
              </a:buClr>
            </a:pPr>
            <a:r>
              <a:rPr lang="en-US" dirty="0" smtClean="0"/>
              <a:t>Result of delocalized </a:t>
            </a:r>
            <a:r>
              <a:rPr lang="en-US" dirty="0" err="1" smtClean="0"/>
              <a:t>p</a:t>
            </a:r>
            <a:r>
              <a:rPr lang="en-US" baseline="-25000" dirty="0" err="1" smtClean="0"/>
              <a:t>z</a:t>
            </a:r>
            <a:r>
              <a:rPr lang="en-US" dirty="0" smtClean="0"/>
              <a:t> orbitals</a:t>
            </a:r>
          </a:p>
          <a:p>
            <a:pPr lvl="1">
              <a:buClr>
                <a:srgbClr val="7030A0"/>
              </a:buClr>
            </a:pPr>
            <a:r>
              <a:rPr lang="en-US" dirty="0" smtClean="0"/>
              <a:t>Individual </a:t>
            </a:r>
            <a:r>
              <a:rPr lang="en-US" dirty="0"/>
              <a:t>chromophores are </a:t>
            </a:r>
            <a:r>
              <a:rPr lang="en-US" dirty="0" smtClean="0"/>
              <a:t>~2-8 </a:t>
            </a:r>
            <a:r>
              <a:rPr lang="en-US" dirty="0"/>
              <a:t>monomer units in </a:t>
            </a:r>
            <a:r>
              <a:rPr lang="en-US" dirty="0" smtClean="0"/>
              <a:t>length</a:t>
            </a:r>
          </a:p>
          <a:p>
            <a:pPr>
              <a:buClr>
                <a:srgbClr val="7030A0"/>
              </a:buClr>
            </a:pPr>
            <a:r>
              <a:rPr lang="en-US" dirty="0" smtClean="0"/>
              <a:t>Molecular/</a:t>
            </a:r>
            <a:r>
              <a:rPr lang="en-US" dirty="0" err="1" smtClean="0"/>
              <a:t>Frenkel</a:t>
            </a:r>
            <a:r>
              <a:rPr lang="en-US" dirty="0" smtClean="0"/>
              <a:t> Exciton</a:t>
            </a:r>
          </a:p>
          <a:p>
            <a:pPr lvl="1">
              <a:buClr>
                <a:srgbClr val="7030A0"/>
              </a:buClr>
            </a:pPr>
            <a:r>
              <a:rPr lang="en-US" dirty="0" smtClean="0"/>
              <a:t>Delocalized Excitation</a:t>
            </a:r>
          </a:p>
          <a:p>
            <a:pPr lvl="1">
              <a:buClr>
                <a:srgbClr val="7030A0"/>
              </a:buClr>
            </a:pPr>
            <a:r>
              <a:rPr lang="en-US" dirty="0" smtClean="0"/>
              <a:t>Interacting transition dipoles between adjacent chromophores (perturbation theory) </a:t>
            </a:r>
          </a:p>
          <a:p>
            <a:pPr lvl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1AE44-6B36-4843-8301-1082FF55F75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4953000" y="1600200"/>
            <a:ext cx="4145639" cy="1086966"/>
            <a:chOff x="121561" y="1351434"/>
            <a:chExt cx="4526639" cy="1276654"/>
          </a:xfrm>
        </p:grpSpPr>
        <p:sp>
          <p:nvSpPr>
            <p:cNvPr id="15" name="Oval 14"/>
            <p:cNvSpPr/>
            <p:nvPr/>
          </p:nvSpPr>
          <p:spPr>
            <a:xfrm>
              <a:off x="179962" y="1752600"/>
              <a:ext cx="4353938" cy="838200"/>
            </a:xfrm>
            <a:prstGeom prst="ellipse">
              <a:avLst/>
            </a:prstGeom>
            <a:gradFill>
              <a:gsLst>
                <a:gs pos="0">
                  <a:schemeClr val="accent6">
                    <a:shade val="51000"/>
                    <a:satMod val="130000"/>
                    <a:lumMod val="100000"/>
                  </a:schemeClr>
                </a:gs>
                <a:gs pos="50000">
                  <a:schemeClr val="accent6">
                    <a:shade val="93000"/>
                    <a:satMod val="130000"/>
                    <a:lumMod val="79000"/>
                    <a:lumOff val="21000"/>
                    <a:alpha val="63000"/>
                  </a:schemeClr>
                </a:gs>
                <a:gs pos="100000">
                  <a:schemeClr val="accent6">
                    <a:shade val="94000"/>
                    <a:satMod val="135000"/>
                  </a:schemeClr>
                </a:gs>
              </a:gsLst>
              <a:path path="circle">
                <a:fillToRect l="100000" t="100000"/>
              </a:path>
            </a:gradFill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prstClr val="white"/>
                </a:solidFill>
              </a:endParaRPr>
            </a:p>
          </p:txBody>
        </p:sp>
        <p:graphicFrame>
          <p:nvGraphicFramePr>
            <p:cNvPr id="16" name="Object 1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416358584"/>
                </p:ext>
              </p:extLst>
            </p:nvPr>
          </p:nvGraphicFramePr>
          <p:xfrm>
            <a:off x="121561" y="1351434"/>
            <a:ext cx="4526639" cy="127665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208" name="CS ChemDraw Drawing" r:id="rId3" imgW="11275619" imgH="3181680" progId="ChemDraw.Document.6.0">
                    <p:embed/>
                  </p:oleObj>
                </mc:Choice>
                <mc:Fallback>
                  <p:oleObj name="CS ChemDraw Drawing" r:id="rId3" imgW="11275619" imgH="3181680" progId="ChemDraw.Document.6.0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121561" y="1351434"/>
                          <a:ext cx="4526639" cy="1276654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8" name="TextBox 17"/>
          <p:cNvSpPr txBox="1"/>
          <p:nvPr/>
        </p:nvSpPr>
        <p:spPr>
          <a:xfrm>
            <a:off x="0" y="0"/>
            <a:ext cx="10509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400" i="1" dirty="0" smtClean="0">
                <a:solidFill>
                  <a:prstClr val="black"/>
                </a:solidFill>
                <a:latin typeface="Calibri"/>
                <a:ea typeface="+mn-ea"/>
              </a:rPr>
              <a:t>Background</a:t>
            </a:r>
            <a:endParaRPr lang="en-US" sz="1400" i="1" dirty="0">
              <a:solidFill>
                <a:prstClr val="black"/>
              </a:solidFill>
              <a:latin typeface="Calibri"/>
              <a:ea typeface="+mn-ea"/>
            </a:endParaRPr>
          </a:p>
        </p:txBody>
      </p:sp>
      <p:pic>
        <p:nvPicPr>
          <p:cNvPr id="17" name="Picture 49" descr="exciton diffusi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3779837"/>
            <a:ext cx="3048000" cy="2163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0" y="6400800"/>
            <a:ext cx="55560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200" dirty="0" smtClean="0">
                <a:latin typeface="+mj-lt"/>
              </a:rPr>
              <a:t>Frenkel, J. </a:t>
            </a:r>
            <a:r>
              <a:rPr lang="en-US" sz="1200" i="1" dirty="0" smtClean="0">
                <a:latin typeface="+mj-lt"/>
              </a:rPr>
              <a:t>Phys. Rev.</a:t>
            </a:r>
            <a:r>
              <a:rPr lang="en-US" sz="1200" dirty="0" smtClean="0">
                <a:latin typeface="+mj-lt"/>
              </a:rPr>
              <a:t> </a:t>
            </a:r>
            <a:r>
              <a:rPr lang="en-US" sz="1200" b="1" dirty="0" smtClean="0">
                <a:latin typeface="+mj-lt"/>
              </a:rPr>
              <a:t>1931</a:t>
            </a:r>
            <a:r>
              <a:rPr lang="en-US" sz="1200" dirty="0" smtClean="0">
                <a:latin typeface="+mj-lt"/>
              </a:rPr>
              <a:t>, 37, 1276-1294.</a:t>
            </a:r>
          </a:p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200" dirty="0" smtClean="0">
                <a:latin typeface="+mj-lt"/>
              </a:rPr>
              <a:t>Kasha, M. Rawls, H. R., and Ashraf El-</a:t>
            </a:r>
            <a:r>
              <a:rPr lang="en-US" sz="1200" dirty="0" err="1" smtClean="0">
                <a:latin typeface="+mj-lt"/>
              </a:rPr>
              <a:t>Bayoumi</a:t>
            </a:r>
            <a:r>
              <a:rPr lang="en-US" sz="1200" dirty="0" smtClean="0">
                <a:latin typeface="+mj-lt"/>
              </a:rPr>
              <a:t>, M. </a:t>
            </a:r>
            <a:r>
              <a:rPr lang="en-US" sz="1200" i="1" dirty="0" smtClean="0">
                <a:latin typeface="+mj-lt"/>
              </a:rPr>
              <a:t>Pure Appl. Chem.</a:t>
            </a:r>
            <a:r>
              <a:rPr lang="en-US" sz="1200" dirty="0" smtClean="0">
                <a:latin typeface="+mj-lt"/>
              </a:rPr>
              <a:t> </a:t>
            </a:r>
            <a:r>
              <a:rPr lang="en-US" sz="1200" b="1" dirty="0" smtClean="0">
                <a:latin typeface="+mj-lt"/>
              </a:rPr>
              <a:t>1965</a:t>
            </a:r>
            <a:r>
              <a:rPr lang="en-US" sz="1200" dirty="0" smtClean="0">
                <a:latin typeface="+mj-lt"/>
              </a:rPr>
              <a:t>, 11, 371-392</a:t>
            </a:r>
          </a:p>
        </p:txBody>
      </p:sp>
      <p:pic>
        <p:nvPicPr>
          <p:cNvPr id="11" name="Picture 11" descr="academicSymbolWdm_copur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6238" y="115888"/>
            <a:ext cx="1960562" cy="417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37980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50838"/>
            <a:ext cx="8229600" cy="1143000"/>
          </a:xfrm>
        </p:spPr>
        <p:txBody>
          <a:bodyPr>
            <a:normAutofit/>
          </a:bodyPr>
          <a:lstStyle/>
          <a:p>
            <a:r>
              <a:rPr lang="en-US" sz="2800" b="1" i="1" dirty="0" smtClean="0">
                <a:solidFill>
                  <a:srgbClr val="7030A0"/>
                </a:solidFill>
                <a:latin typeface="Helvetica" pitchFamily="34" charset="0"/>
              </a:rPr>
              <a:t>Excited States in Conjugated Polymers &amp; CPNs: Exciton Dimer Model</a:t>
            </a: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04800" y="1447800"/>
                <a:ext cx="4648200" cy="5334000"/>
              </a:xfrm>
            </p:spPr>
            <p:txBody>
              <a:bodyPr>
                <a:normAutofit fontScale="92500" lnSpcReduction="20000"/>
              </a:bodyPr>
              <a:lstStyle/>
              <a:p>
                <a:pPr>
                  <a:buClr>
                    <a:srgbClr val="7030A0"/>
                  </a:buClr>
                </a:pPr>
                <a:r>
                  <a:rPr lang="en-US" dirty="0" smtClean="0"/>
                  <a:t>Simplest Case: Dimer</a:t>
                </a:r>
              </a:p>
              <a:p>
                <a:pPr lvl="1">
                  <a:buClr>
                    <a:srgbClr val="7030A0"/>
                  </a:buClr>
                </a:pPr>
                <a:r>
                  <a:rPr lang="en-US" dirty="0" smtClean="0"/>
                  <a:t>Zero-order: two isolated chromophores</a:t>
                </a:r>
              </a:p>
              <a:p>
                <a:pPr lvl="1">
                  <a:buClr>
                    <a:srgbClr val="7030A0"/>
                  </a:buClr>
                </a:pPr>
                <a:r>
                  <a:rPr lang="en-US" dirty="0" smtClean="0"/>
                  <a:t>Energies correspond to excitation at respective sites</a:t>
                </a:r>
              </a:p>
              <a:p>
                <a:pPr lvl="1">
                  <a:buClr>
                    <a:srgbClr val="7030A0"/>
                  </a:buClr>
                </a:pPr>
                <a:r>
                  <a:rPr lang="en-US" dirty="0"/>
                  <a:t>Introduce perturbation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/>
                          </a:rPr>
                        </m:ctrlPr>
                      </m:accPr>
                      <m:e>
                        <m:r>
                          <a:rPr lang="en-US" i="1">
                            <a:latin typeface="Cambria Math"/>
                          </a:rPr>
                          <m:t>𝑉</m:t>
                        </m:r>
                      </m:e>
                    </m:acc>
                  </m:oMath>
                </a14:m>
                <a:endParaRPr lang="en-US" dirty="0"/>
              </a:p>
              <a:p>
                <a:pPr lvl="2">
                  <a:buClr>
                    <a:srgbClr val="7030A0"/>
                  </a:buClr>
                </a:pPr>
                <a:r>
                  <a:rPr lang="en-US" dirty="0"/>
                  <a:t>Linear Combinations of Zero-Order States</a:t>
                </a:r>
              </a:p>
              <a:p>
                <a:pPr lvl="2">
                  <a:buClr>
                    <a:srgbClr val="7030A0"/>
                  </a:buClr>
                </a:pPr>
                <a:r>
                  <a:rPr lang="en-US" dirty="0" smtClean="0">
                    <a:ea typeface="Cambria Math"/>
                  </a:rPr>
                  <a:t>Perturbed/Mixed </a:t>
                </a:r>
                <a:r>
                  <a:rPr lang="en-US" dirty="0">
                    <a:ea typeface="Cambria Math"/>
                  </a:rPr>
                  <a:t>states and energy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  <a:ea typeface="Cambria Math"/>
                      </a:rPr>
                      <m:t>∝</m:t>
                    </m:r>
                    <m:sSub>
                      <m:sSubPr>
                        <m:ctrlPr>
                          <a:rPr lang="en-US" i="1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  <a:ea typeface="Cambria Math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/>
                            <a:ea typeface="Cambria Math"/>
                          </a:rPr>
                          <m:t>𝑑𝑑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:r>
                  <a:rPr lang="en-US" dirty="0">
                    <a:latin typeface="Symbol" panose="05050102010706020507" pitchFamily="18" charset="2"/>
                  </a:rPr>
                  <a:t>D</a:t>
                </a:r>
                <a:r>
                  <a:rPr lang="en-US" dirty="0"/>
                  <a:t>E</a:t>
                </a:r>
                <a:r>
                  <a:rPr lang="en-US" baseline="30000" dirty="0"/>
                  <a:t>(0</a:t>
                </a:r>
                <a:r>
                  <a:rPr lang="en-US" baseline="30000" dirty="0" smtClean="0"/>
                  <a:t>)</a:t>
                </a:r>
                <a:endParaRPr lang="en-US" dirty="0" smtClean="0"/>
              </a:p>
              <a:p>
                <a:pPr lvl="1">
                  <a:buClr>
                    <a:srgbClr val="7030A0"/>
                  </a:buClr>
                </a:pPr>
                <a:r>
                  <a:rPr lang="en-US" dirty="0" smtClean="0"/>
                  <a:t>Different </a:t>
                </a:r>
                <a:r>
                  <a:rPr lang="en-US" dirty="0"/>
                  <a:t>States/energy for non-degenerate and degenerate </a:t>
                </a:r>
                <a:r>
                  <a:rPr lang="en-US" dirty="0" smtClean="0"/>
                  <a:t>cases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800" y="1447800"/>
                <a:ext cx="4648200" cy="5334000"/>
              </a:xfrm>
              <a:blipFill rotWithShape="1">
                <a:blip r:embed="rId2"/>
                <a:stretch>
                  <a:fillRect l="-2621" t="-2971" r="-7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1AE44-6B36-4843-8301-1082FF55F75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0" y="0"/>
            <a:ext cx="10509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400" i="1" dirty="0" smtClean="0">
                <a:solidFill>
                  <a:prstClr val="black"/>
                </a:solidFill>
                <a:latin typeface="Calibri"/>
                <a:ea typeface="+mn-ea"/>
              </a:rPr>
              <a:t>Background</a:t>
            </a:r>
            <a:endParaRPr lang="en-US" sz="1400" i="1" dirty="0">
              <a:solidFill>
                <a:prstClr val="black"/>
              </a:solidFill>
              <a:latin typeface="Calibri"/>
              <a:ea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5773023" y="1469212"/>
                <a:ext cx="2560550" cy="949875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500" i="1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sz="2500" i="1">
                              <a:latin typeface="Cambria Math"/>
                            </a:rPr>
                            <m:t>𝐻</m:t>
                          </m:r>
                        </m:e>
                      </m:acc>
                      <m:r>
                        <a:rPr lang="en-US" sz="2500" i="1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2500" i="1">
                              <a:latin typeface="Cambria Math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sz="2500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sz="2500" i="1">
                                  <a:latin typeface="Cambria Math"/>
                                </a:rPr>
                                <m:t>𝐻</m:t>
                              </m:r>
                            </m:e>
                          </m:acc>
                        </m:e>
                        <m:sup>
                          <m:r>
                            <a:rPr lang="en-US" sz="2500" i="1">
                              <a:latin typeface="Cambria Math"/>
                            </a:rPr>
                            <m:t>(0)</m:t>
                          </m:r>
                        </m:sup>
                      </m:sSup>
                      <m:r>
                        <a:rPr lang="en-US" sz="2500" i="1">
                          <a:latin typeface="Cambria Math"/>
                        </a:rPr>
                        <m:t>+</m:t>
                      </m:r>
                      <m:acc>
                        <m:accPr>
                          <m:chr m:val="̂"/>
                          <m:ctrlPr>
                            <a:rPr lang="en-US" sz="2500" i="1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sz="2500" i="1">
                              <a:latin typeface="Cambria Math"/>
                            </a:rPr>
                            <m:t>𝑉</m:t>
                          </m:r>
                        </m:e>
                      </m:acc>
                    </m:oMath>
                  </m:oMathPara>
                </a14:m>
                <a:endParaRPr lang="en-US" dirty="0" smtClean="0"/>
              </a:p>
              <a:p>
                <a:r>
                  <a:rPr lang="en-US" dirty="0"/>
                  <a:t> </a:t>
                </a:r>
                <a:r>
                  <a:rPr lang="en-US" dirty="0" smtClean="0"/>
                  <a:t>      </a:t>
                </a:r>
                <a:r>
                  <a:rPr lang="en-US" sz="2400" i="1" dirty="0" smtClean="0"/>
                  <a:t>Hamiltonian</a:t>
                </a:r>
                <a:endParaRPr lang="en-US" sz="2400" i="1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3023" y="1469212"/>
                <a:ext cx="2560550" cy="949875"/>
              </a:xfrm>
              <a:prstGeom prst="rect">
                <a:avLst/>
              </a:prstGeom>
              <a:blipFill rotWithShape="1">
                <a:blip r:embed="rId3"/>
                <a:stretch>
                  <a:fillRect b="-443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5128786" y="2607374"/>
                <a:ext cx="3786614" cy="1431226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50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sz="2500" i="1">
                            <a:latin typeface="Cambria Math"/>
                          </a:rPr>
                          <m:t>𝐻</m:t>
                        </m:r>
                      </m:e>
                      <m:sup>
                        <m:r>
                          <a:rPr lang="en-US" sz="2500" i="1">
                            <a:latin typeface="Cambria Math"/>
                          </a:rPr>
                          <m:t>(0)</m:t>
                        </m:r>
                      </m:sup>
                    </m:sSup>
                    <m:sSubSup>
                      <m:sSubSupPr>
                        <m:ctrlPr>
                          <a:rPr lang="en-US" sz="2500" i="1">
                            <a:latin typeface="Cambria Math"/>
                          </a:rPr>
                        </m:ctrlPr>
                      </m:sSubSupPr>
                      <m:e>
                        <m:d>
                          <m:dPr>
                            <m:begChr m:val=""/>
                            <m:endChr m:val="⟩"/>
                            <m:ctrlPr>
                              <a:rPr lang="en-US" sz="2500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2500" i="1">
                                <a:latin typeface="Cambria Math"/>
                              </a:rPr>
                              <m:t>|</m:t>
                            </m:r>
                            <m:r>
                              <a:rPr lang="en-US" sz="2500" b="0" i="1" smtClean="0">
                                <a:latin typeface="Cambria Math"/>
                              </a:rPr>
                              <m:t>𝑎</m:t>
                            </m:r>
                          </m:e>
                        </m:d>
                        <m:r>
                          <a:rPr lang="en-US" sz="2500" i="1">
                            <a:latin typeface="Cambria Math"/>
                          </a:rPr>
                          <m:t>=</m:t>
                        </m:r>
                        <m:r>
                          <a:rPr lang="en-US" sz="2500" i="1">
                            <a:latin typeface="Cambria Math"/>
                          </a:rPr>
                          <m:t>𝐸</m:t>
                        </m:r>
                      </m:e>
                      <m:sub>
                        <m:r>
                          <a:rPr lang="en-US" sz="2500" i="1">
                            <a:latin typeface="Cambria Math"/>
                          </a:rPr>
                          <m:t>𝑎</m:t>
                        </m:r>
                      </m:sub>
                      <m:sup>
                        <m:r>
                          <a:rPr lang="en-US" sz="2500" i="1">
                            <a:latin typeface="Cambria Math"/>
                          </a:rPr>
                          <m:t>(0)</m:t>
                        </m:r>
                      </m:sup>
                    </m:sSubSup>
                    <m:d>
                      <m:dPr>
                        <m:begChr m:val=""/>
                        <m:endChr m:val="⟩"/>
                        <m:ctrlPr>
                          <a:rPr lang="en-US" sz="25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500" i="1">
                            <a:latin typeface="Cambria Math"/>
                          </a:rPr>
                          <m:t>|</m:t>
                        </m:r>
                        <m:r>
                          <a:rPr lang="en-US" sz="2500" b="0" i="1" smtClean="0">
                            <a:latin typeface="Cambria Math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sz="2500" dirty="0"/>
                  <a:t> </a:t>
                </a:r>
                <a:endParaRPr lang="en-US" sz="250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5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500" i="1">
                              <a:latin typeface="Cambria Math"/>
                            </a:rPr>
                            <m:t>𝐻</m:t>
                          </m:r>
                        </m:e>
                        <m:sup>
                          <m:r>
                            <a:rPr lang="en-US" sz="2500" i="1">
                              <a:latin typeface="Cambria Math"/>
                            </a:rPr>
                            <m:t>(0)</m:t>
                          </m:r>
                        </m:sup>
                      </m:sSup>
                      <m:d>
                        <m:dPr>
                          <m:begChr m:val=""/>
                          <m:endChr m:val="⟩"/>
                          <m:ctrlPr>
                            <a:rPr lang="en-US" sz="25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500" i="1">
                              <a:latin typeface="Cambria Math"/>
                            </a:rPr>
                            <m:t>|</m:t>
                          </m:r>
                          <m:r>
                            <a:rPr lang="en-US" sz="2500" b="0" i="1" smtClean="0">
                              <a:latin typeface="Cambria Math"/>
                            </a:rPr>
                            <m:t>𝑏</m:t>
                          </m:r>
                        </m:e>
                      </m:d>
                      <m:r>
                        <a:rPr lang="en-US" sz="2500" i="1">
                          <a:latin typeface="Cambria Math"/>
                        </a:rPr>
                        <m:t>=</m:t>
                      </m:r>
                      <m:sSubSup>
                        <m:sSubSupPr>
                          <m:ctrlPr>
                            <a:rPr lang="en-US" sz="25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500" i="1">
                              <a:latin typeface="Cambria Math"/>
                            </a:rPr>
                            <m:t>𝐸</m:t>
                          </m:r>
                        </m:e>
                        <m:sub>
                          <m:r>
                            <a:rPr lang="en-US" sz="2500" i="1">
                              <a:latin typeface="Cambria Math"/>
                            </a:rPr>
                            <m:t>𝑏</m:t>
                          </m:r>
                        </m:sub>
                        <m:sup>
                          <m:r>
                            <a:rPr lang="en-US" sz="2500" i="1">
                              <a:latin typeface="Cambria Math"/>
                            </a:rPr>
                            <m:t>(0)</m:t>
                          </m:r>
                        </m:sup>
                      </m:sSubSup>
                      <m:d>
                        <m:dPr>
                          <m:begChr m:val=""/>
                          <m:endChr m:val="⟩"/>
                          <m:ctrlPr>
                            <a:rPr lang="en-US" sz="25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500" i="1">
                              <a:latin typeface="Cambria Math"/>
                            </a:rPr>
                            <m:t>|</m:t>
                          </m:r>
                          <m:r>
                            <a:rPr lang="en-US" sz="2500" b="0" i="1" smtClean="0">
                              <a:latin typeface="Cambria Math"/>
                            </a:rPr>
                            <m:t>𝑏</m:t>
                          </m:r>
                        </m:e>
                      </m:d>
                    </m:oMath>
                  </m:oMathPara>
                </a14:m>
                <a:endParaRPr lang="en-US" sz="2500" dirty="0" smtClean="0"/>
              </a:p>
              <a:p>
                <a:r>
                  <a:rPr lang="en-US" sz="2500" i="1" dirty="0" smtClean="0"/>
                  <a:t>Zero-order states/energy</a:t>
                </a:r>
                <a:endParaRPr lang="en-US" sz="2500" i="1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8786" y="2607374"/>
                <a:ext cx="3786614" cy="1431226"/>
              </a:xfrm>
              <a:prstGeom prst="rect">
                <a:avLst/>
              </a:prstGeom>
              <a:blipFill rotWithShape="1">
                <a:blip r:embed="rId4"/>
                <a:stretch>
                  <a:fillRect l="-2404" b="-886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5392023" y="5325814"/>
                <a:ext cx="3401893" cy="846386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i="1" smtClean="0">
                          <a:latin typeface="Cambria Math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lang="en-US" sz="25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500" b="0" i="1" smtClean="0">
                              <a:latin typeface="Cambria Math"/>
                            </a:rPr>
                            <m:t>±</m:t>
                          </m:r>
                        </m:e>
                      </m:d>
                      <m:r>
                        <a:rPr lang="en-US" sz="2500" i="1">
                          <a:latin typeface="Cambria Math"/>
                        </a:rPr>
                        <m:t>=</m:t>
                      </m:r>
                      <m:d>
                        <m:dPr>
                          <m:begChr m:val=""/>
                          <m:endChr m:val="⟩"/>
                          <m:ctrlPr>
                            <a:rPr lang="en-US" sz="2500" i="1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5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500" i="1">
                                  <a:latin typeface="Cambria Math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2500" i="1">
                                  <a:latin typeface="Cambria Math"/>
                                </a:rPr>
                                <m:t>𝑎</m:t>
                              </m:r>
                            </m:sub>
                          </m:sSub>
                          <m:r>
                            <a:rPr lang="en-US" sz="2500" i="1">
                              <a:latin typeface="Cambria Math"/>
                            </a:rPr>
                            <m:t>|</m:t>
                          </m:r>
                          <m:r>
                            <a:rPr lang="en-US" sz="2500" b="0" i="1" smtClean="0">
                              <a:latin typeface="Cambria Math"/>
                            </a:rPr>
                            <m:t>𝑎</m:t>
                          </m:r>
                        </m:e>
                      </m:d>
                      <m:r>
                        <a:rPr lang="en-US" sz="2500" b="0" i="1" smtClean="0">
                          <a:latin typeface="Cambria Math"/>
                        </a:rPr>
                        <m:t>±</m:t>
                      </m:r>
                      <m:d>
                        <m:dPr>
                          <m:begChr m:val=""/>
                          <m:endChr m:val="⟩"/>
                          <m:ctrlPr>
                            <a:rPr lang="en-US" sz="2500" i="1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5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500" i="1">
                                  <a:latin typeface="Cambria Math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2500" i="1">
                                  <a:latin typeface="Cambria Math"/>
                                </a:rPr>
                                <m:t>𝑏</m:t>
                              </m:r>
                            </m:sub>
                          </m:sSub>
                          <m:r>
                            <a:rPr lang="en-US" sz="2500" i="1">
                              <a:latin typeface="Cambria Math"/>
                            </a:rPr>
                            <m:t>|</m:t>
                          </m:r>
                          <m:r>
                            <a:rPr lang="en-US" sz="2500" b="0" i="1" smtClean="0">
                              <a:latin typeface="Cambria Math"/>
                            </a:rPr>
                            <m:t>𝑏</m:t>
                          </m:r>
                        </m:e>
                      </m:d>
                    </m:oMath>
                  </m:oMathPara>
                </a14:m>
                <a:endParaRPr lang="en-US" sz="2500" dirty="0" smtClean="0"/>
              </a:p>
              <a:p>
                <a:r>
                  <a:rPr lang="en-US" sz="2400" i="1" dirty="0" smtClean="0"/>
                  <a:t>Perturbed</a:t>
                </a:r>
                <a:r>
                  <a:rPr lang="en-US" sz="2400" i="1" dirty="0"/>
                  <a:t>/</a:t>
                </a:r>
                <a:r>
                  <a:rPr lang="en-US" sz="2400" i="1" dirty="0" smtClean="0"/>
                  <a:t>Mixed States</a:t>
                </a:r>
                <a:endParaRPr lang="en-US" sz="2400" i="1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2023" y="5325814"/>
                <a:ext cx="3401893" cy="846386"/>
              </a:xfrm>
              <a:prstGeom prst="rect">
                <a:avLst/>
              </a:prstGeom>
              <a:blipFill rotWithShape="1">
                <a:blip r:embed="rId5"/>
                <a:stretch>
                  <a:fillRect l="-2679" r="-1607" b="-14894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5315823" y="4267200"/>
                <a:ext cx="3498009" cy="809452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 smtClean="0">
                              <a:latin typeface="Cambria Math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200" i="1" smtClean="0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sz="2200" b="0" i="1" smtClean="0">
                                  <a:latin typeface="Cambria Math"/>
                                </a:rPr>
                                <m:t>𝑉</m:t>
                              </m:r>
                            </m:e>
                          </m:acc>
                          <m:r>
                            <a:rPr lang="en-US" sz="2200" b="0" i="1" smtClean="0">
                              <a:latin typeface="Cambria Math"/>
                            </a:rPr>
                            <m:t>=</m:t>
                          </m:r>
                          <m:r>
                            <a:rPr lang="en-US" sz="22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sz="2200" i="1">
                              <a:latin typeface="Cambria Math"/>
                            </a:rPr>
                            <m:t>𝑑𝑑</m:t>
                          </m:r>
                        </m:sub>
                      </m:sSub>
                      <m:d>
                        <m:dPr>
                          <m:begChr m:val="{"/>
                          <m:endChr m:val="}"/>
                          <m:ctrlPr>
                            <a:rPr lang="en-US" sz="2200" i="1">
                              <a:latin typeface="Cambria Math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200" i="1">
                                  <a:latin typeface="Cambria Math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sz="22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b="0" i="1" smtClean="0">
                                      <a:latin typeface="Cambria Math"/>
                                    </a:rPr>
                                    <m:t>𝑎</m:t>
                                  </m:r>
                                </m:e>
                              </m:d>
                              <m:d>
                                <m:dPr>
                                  <m:begChr m:val="⟨"/>
                                  <m:endChr m:val=""/>
                                  <m:ctrlPr>
                                    <a:rPr lang="en-US" sz="22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b="0" i="1" smtClean="0">
                                      <a:latin typeface="Cambria Math"/>
                                    </a:rPr>
                                    <m:t>𝑏</m:t>
                                  </m:r>
                                </m:e>
                              </m:d>
                            </m:e>
                          </m:d>
                          <m:r>
                            <a:rPr lang="en-US" sz="2200" i="1">
                              <a:latin typeface="Cambria Math"/>
                            </a:rPr>
                            <m:t>+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2200" i="1">
                                  <a:latin typeface="Cambria Math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sz="22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b="0" i="1" smtClean="0">
                                      <a:latin typeface="Cambria Math"/>
                                    </a:rPr>
                                    <m:t>𝑏</m:t>
                                  </m:r>
                                </m:e>
                              </m:d>
                              <m:d>
                                <m:dPr>
                                  <m:begChr m:val="⟨"/>
                                  <m:endChr m:val=""/>
                                  <m:ctrlPr>
                                    <a:rPr lang="en-US" sz="22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b="0" i="1" smtClean="0">
                                      <a:latin typeface="Cambria Math"/>
                                    </a:rPr>
                                    <m:t>𝑎</m:t>
                                  </m:r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lang="en-US" sz="2200" i="1" dirty="0" smtClean="0"/>
              </a:p>
              <a:p>
                <a:r>
                  <a:rPr lang="en-US" sz="2400" i="1" dirty="0" smtClean="0"/>
                  <a:t>		Perturbation</a:t>
                </a:r>
                <a:endParaRPr lang="en-US" sz="2400" i="1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5823" y="4267200"/>
                <a:ext cx="3498009" cy="809452"/>
              </a:xfrm>
              <a:prstGeom prst="rect">
                <a:avLst/>
              </a:prstGeom>
              <a:blipFill rotWithShape="1">
                <a:blip r:embed="rId6"/>
                <a:stretch>
                  <a:fillRect t="-63704" r="-1563" b="-5481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/>
          <p:cNvSpPr txBox="1"/>
          <p:nvPr/>
        </p:nvSpPr>
        <p:spPr>
          <a:xfrm>
            <a:off x="0" y="6581001"/>
            <a:ext cx="68999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200" dirty="0" smtClean="0">
                <a:latin typeface="+mj-lt"/>
              </a:rPr>
              <a:t>Atkins</a:t>
            </a:r>
            <a:r>
              <a:rPr lang="en-US" sz="1200" dirty="0">
                <a:latin typeface="+mj-lt"/>
              </a:rPr>
              <a:t>, P.; Friedman, R. </a:t>
            </a:r>
            <a:r>
              <a:rPr lang="en-US" sz="1200" i="1" dirty="0">
                <a:latin typeface="+mj-lt"/>
              </a:rPr>
              <a:t>Molecular Quantum Mechanics</a:t>
            </a:r>
            <a:r>
              <a:rPr lang="en-US" sz="1200" dirty="0">
                <a:latin typeface="+mj-lt"/>
              </a:rPr>
              <a:t>; Fourth ed.; Oxford University Press: New York, </a:t>
            </a:r>
            <a:r>
              <a:rPr lang="en-US" sz="1200" dirty="0" smtClean="0">
                <a:latin typeface="+mj-lt"/>
              </a:rPr>
              <a:t>2005</a:t>
            </a:r>
          </a:p>
        </p:txBody>
      </p:sp>
      <p:pic>
        <p:nvPicPr>
          <p:cNvPr id="12" name="Picture 11" descr="academicSymbolWdm_copur.jp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6238" y="115888"/>
            <a:ext cx="1960562" cy="417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87191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50838"/>
            <a:ext cx="8229600" cy="1143000"/>
          </a:xfrm>
        </p:spPr>
        <p:txBody>
          <a:bodyPr>
            <a:normAutofit/>
          </a:bodyPr>
          <a:lstStyle/>
          <a:p>
            <a:r>
              <a:rPr lang="en-US" sz="2800" b="1" i="1" dirty="0" smtClean="0">
                <a:solidFill>
                  <a:srgbClr val="7030A0"/>
                </a:solidFill>
                <a:latin typeface="Helvetica" pitchFamily="34" charset="0"/>
              </a:rPr>
              <a:t>Excited States in Conjugated Polymers &amp; CPNs: Exciton Dimer Model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371600"/>
            <a:ext cx="4648200" cy="5334000"/>
          </a:xfrm>
        </p:spPr>
        <p:txBody>
          <a:bodyPr>
            <a:normAutofit fontScale="92500"/>
          </a:bodyPr>
          <a:lstStyle/>
          <a:p>
            <a:pPr>
              <a:buClr>
                <a:srgbClr val="7030A0"/>
              </a:buClr>
            </a:pPr>
            <a:r>
              <a:rPr lang="en-US" dirty="0" smtClean="0"/>
              <a:t>Non-degenerate chromophores</a:t>
            </a:r>
          </a:p>
          <a:p>
            <a:pPr lvl="1">
              <a:buClr>
                <a:srgbClr val="7030A0"/>
              </a:buClr>
            </a:pPr>
            <a:r>
              <a:rPr lang="en-US" dirty="0" smtClean="0"/>
              <a:t>Weakly mixed states</a:t>
            </a:r>
          </a:p>
          <a:p>
            <a:pPr lvl="1">
              <a:buClr>
                <a:srgbClr val="7030A0"/>
              </a:buClr>
            </a:pPr>
            <a:r>
              <a:rPr lang="en-US" dirty="0" smtClean="0"/>
              <a:t>Small energy shift</a:t>
            </a:r>
          </a:p>
          <a:p>
            <a:pPr lvl="1">
              <a:buClr>
                <a:srgbClr val="7030A0"/>
              </a:buClr>
            </a:pPr>
            <a:r>
              <a:rPr lang="en-US" dirty="0" smtClean="0"/>
              <a:t>Incoherent energy transport (FRET)</a:t>
            </a:r>
            <a:endParaRPr lang="en-US" dirty="0"/>
          </a:p>
          <a:p>
            <a:pPr>
              <a:buClr>
                <a:srgbClr val="7030A0"/>
              </a:buClr>
            </a:pPr>
            <a:r>
              <a:rPr lang="en-US" dirty="0" smtClean="0"/>
              <a:t>Degenerate Chromophores</a:t>
            </a:r>
          </a:p>
          <a:p>
            <a:pPr lvl="1">
              <a:buClr>
                <a:srgbClr val="7030A0"/>
              </a:buClr>
            </a:pPr>
            <a:r>
              <a:rPr lang="en-US" dirty="0" smtClean="0"/>
              <a:t>Evenly mixed states</a:t>
            </a:r>
          </a:p>
          <a:p>
            <a:pPr lvl="1">
              <a:buClr>
                <a:srgbClr val="7030A0"/>
              </a:buClr>
            </a:pPr>
            <a:r>
              <a:rPr lang="en-US" dirty="0" smtClean="0"/>
              <a:t>Large energy shift</a:t>
            </a:r>
          </a:p>
          <a:p>
            <a:pPr lvl="1">
              <a:buClr>
                <a:srgbClr val="7030A0"/>
              </a:buClr>
            </a:pPr>
            <a:r>
              <a:rPr lang="en-US" dirty="0" smtClean="0"/>
              <a:t>Coherent energy transport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1AE44-6B36-4843-8301-1082FF55F75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0" y="0"/>
            <a:ext cx="10509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400" i="1" dirty="0" smtClean="0">
                <a:solidFill>
                  <a:prstClr val="black"/>
                </a:solidFill>
                <a:latin typeface="Calibri"/>
                <a:ea typeface="+mn-ea"/>
              </a:rPr>
              <a:t>Background</a:t>
            </a:r>
            <a:endParaRPr lang="en-US" sz="1400" i="1" dirty="0">
              <a:solidFill>
                <a:prstClr val="black"/>
              </a:solidFill>
              <a:latin typeface="Calibri"/>
              <a:ea typeface="+mn-ea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798"/>
          <a:stretch/>
        </p:blipFill>
        <p:spPr bwMode="auto">
          <a:xfrm>
            <a:off x="6934200" y="1320464"/>
            <a:ext cx="2209800" cy="42421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4274600" y="1524000"/>
                <a:ext cx="2611228" cy="1920398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/>
                            </a:rPr>
                            <m:t>+</m:t>
                          </m:r>
                        </m:e>
                      </m:d>
                      <m:r>
                        <a:rPr lang="en-US" sz="2000" i="1">
                          <a:latin typeface="Cambria Math"/>
                        </a:rPr>
                        <m:t>=|</m:t>
                      </m:r>
                      <m:d>
                        <m:dPr>
                          <m:begChr m:val=""/>
                          <m:endChr m:val="⟩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/>
                            </a:rPr>
                            <m:t>𝑎</m:t>
                          </m:r>
                        </m:e>
                      </m:d>
                      <m:r>
                        <a:rPr lang="en-US" sz="2000" i="1">
                          <a:latin typeface="Cambria Math"/>
                        </a:rPr>
                        <m:t>+</m:t>
                      </m:r>
                      <m:f>
                        <m:fPr>
                          <m:ctrlPr>
                            <a:rPr lang="en-US" sz="2000" i="1">
                              <a:latin typeface="Cambria Math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𝑑𝑑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m:rPr>
                              <m:sty m:val="p"/>
                            </m:rPr>
                            <a:rPr lang="en-US" sz="2000">
                              <a:latin typeface="Cambria Math"/>
                            </a:rPr>
                            <m:t>Δ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𝐸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0</m:t>
                                  </m:r>
                                </m:e>
                              </m:d>
                            </m:sup>
                          </m:sSup>
                        </m:den>
                      </m:f>
                      <m:r>
                        <a:rPr lang="en-US" sz="2000" i="1">
                          <a:latin typeface="Cambria Math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lang="en-US" sz="200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/>
                            </a:rPr>
                            <m:t>𝑏</m:t>
                          </m:r>
                        </m:e>
                      </m:d>
                    </m:oMath>
                  </m:oMathPara>
                </a14:m>
                <a:endParaRPr lang="en-US" sz="2000" dirty="0" smtClean="0"/>
              </a:p>
              <a:p>
                <a:endParaRPr lang="en-US" sz="2000" i="1" dirty="0" smtClean="0"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/>
                            </a:rPr>
                            <m:t>−</m:t>
                          </m:r>
                        </m:e>
                      </m:d>
                      <m:r>
                        <a:rPr lang="en-US" sz="2000" i="1">
                          <a:latin typeface="Cambria Math"/>
                        </a:rPr>
                        <m:t>=|</m:t>
                      </m:r>
                      <m:d>
                        <m:dPr>
                          <m:begChr m:val=""/>
                          <m:endChr m:val="⟩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/>
                            </a:rPr>
                            <m:t>𝑏</m:t>
                          </m:r>
                        </m:e>
                      </m:d>
                      <m:r>
                        <a:rPr lang="en-US" sz="2000" i="1">
                          <a:latin typeface="Cambria Math"/>
                        </a:rPr>
                        <m:t>−</m:t>
                      </m:r>
                      <m:f>
                        <m:fPr>
                          <m:ctrlPr>
                            <a:rPr lang="en-US" sz="2000" i="1">
                              <a:latin typeface="Cambria Math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𝑑𝑑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m:rPr>
                              <m:sty m:val="p"/>
                            </m:rPr>
                            <a:rPr lang="en-US" sz="2000">
                              <a:latin typeface="Cambria Math"/>
                            </a:rPr>
                            <m:t>Δ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𝐸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0</m:t>
                                  </m:r>
                                </m:e>
                              </m:d>
                            </m:sup>
                          </m:sSup>
                        </m:den>
                      </m:f>
                      <m:r>
                        <a:rPr lang="en-US" sz="2000" i="1">
                          <a:latin typeface="Cambria Math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/>
                            </a:rPr>
                            <m:t>𝑎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4600" y="1524000"/>
                <a:ext cx="2611228" cy="1920398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/>
          <p:cNvSpPr/>
          <p:nvPr/>
        </p:nvSpPr>
        <p:spPr>
          <a:xfrm>
            <a:off x="8883244" y="2473324"/>
            <a:ext cx="260756" cy="15026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4495800" y="3756620"/>
                <a:ext cx="2229778" cy="1657505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𝐸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+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=</m:t>
                      </m:r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𝐸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𝑎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(0)</m:t>
                          </m:r>
                        </m:sup>
                      </m:sSubSup>
                      <m:r>
                        <a:rPr lang="en-US" sz="2000" i="1">
                          <a:latin typeface="Cambria Math"/>
                        </a:rPr>
                        <m:t>+</m:t>
                      </m:r>
                      <m:f>
                        <m:fPr>
                          <m:ctrlPr>
                            <a:rPr lang="en-US" sz="2000" i="1">
                              <a:latin typeface="Cambria Math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𝑑𝑑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m:rPr>
                              <m:sty m:val="p"/>
                            </m:rPr>
                            <a:rPr lang="en-US" sz="2000">
                              <a:latin typeface="Cambria Math"/>
                            </a:rPr>
                            <m:t>Δ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𝐸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(0)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000" dirty="0" smtClean="0"/>
              </a:p>
              <a:p>
                <a:endParaRPr lang="en-US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𝐸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−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=</m:t>
                      </m:r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𝐸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𝑏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(0)</m:t>
                          </m:r>
                        </m:sup>
                      </m:sSubSup>
                      <m:r>
                        <a:rPr lang="en-US" sz="2000" i="1">
                          <a:latin typeface="Cambria Math"/>
                        </a:rPr>
                        <m:t>−</m:t>
                      </m:r>
                      <m:f>
                        <m:fPr>
                          <m:ctrlPr>
                            <a:rPr lang="en-US" sz="2000" i="1">
                              <a:latin typeface="Cambria Math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𝑑𝑑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m:rPr>
                              <m:sty m:val="p"/>
                            </m:rPr>
                            <a:rPr lang="en-US" sz="2000">
                              <a:latin typeface="Cambria Math"/>
                            </a:rPr>
                            <m:t>Δ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𝐸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(0)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5800" y="3756620"/>
                <a:ext cx="2229778" cy="1657505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/>
          <p:cNvSpPr txBox="1"/>
          <p:nvPr/>
        </p:nvSpPr>
        <p:spPr>
          <a:xfrm>
            <a:off x="0" y="6581001"/>
            <a:ext cx="68999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200" dirty="0" smtClean="0">
                <a:latin typeface="+mj-lt"/>
              </a:rPr>
              <a:t>Atkins</a:t>
            </a:r>
            <a:r>
              <a:rPr lang="en-US" sz="1200" dirty="0">
                <a:latin typeface="+mj-lt"/>
              </a:rPr>
              <a:t>, P.; Friedman, R. </a:t>
            </a:r>
            <a:r>
              <a:rPr lang="en-US" sz="1200" i="1" dirty="0">
                <a:latin typeface="+mj-lt"/>
              </a:rPr>
              <a:t>Molecular Quantum Mechanics</a:t>
            </a:r>
            <a:r>
              <a:rPr lang="en-US" sz="1200" dirty="0">
                <a:latin typeface="+mj-lt"/>
              </a:rPr>
              <a:t>; Fourth ed.; Oxford University Press: New York, </a:t>
            </a:r>
            <a:r>
              <a:rPr lang="en-US" sz="1200" dirty="0" smtClean="0">
                <a:latin typeface="+mj-lt"/>
              </a:rPr>
              <a:t>2005</a:t>
            </a:r>
          </a:p>
        </p:txBody>
      </p:sp>
      <p:pic>
        <p:nvPicPr>
          <p:cNvPr id="11" name="Picture 11" descr="academicSymbolWdm_copur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6238" y="115888"/>
            <a:ext cx="1960562" cy="417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8534400" y="5181600"/>
            <a:ext cx="152400" cy="1524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8584769" y="1417638"/>
            <a:ext cx="1524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8458200" y="1295400"/>
                <a:ext cx="228600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5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050" b="0" i="1" smtClean="0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sz="1050" b="0" i="1" smtClean="0">
                              <a:latin typeface="Cambria Math"/>
                            </a:rPr>
                            <m:t>𝑑𝑑</m:t>
                          </m:r>
                        </m:sub>
                      </m:sSub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8200" y="1295400"/>
                <a:ext cx="228600" cy="253916"/>
              </a:xfrm>
              <a:prstGeom prst="rect">
                <a:avLst/>
              </a:prstGeom>
              <a:blipFill rotWithShape="1">
                <a:blip r:embed="rId6"/>
                <a:stretch>
                  <a:fillRect r="-405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8420100" y="5092222"/>
                <a:ext cx="228600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5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050" b="0" i="1" smtClean="0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sz="1050" b="0" i="1" smtClean="0">
                              <a:latin typeface="Cambria Math"/>
                            </a:rPr>
                            <m:t>𝑑𝑑</m:t>
                          </m:r>
                        </m:sub>
                      </m:sSub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0100" y="5092222"/>
                <a:ext cx="228600" cy="253916"/>
              </a:xfrm>
              <a:prstGeom prst="rect">
                <a:avLst/>
              </a:prstGeom>
              <a:blipFill rotWithShape="1">
                <a:blip r:embed="rId7"/>
                <a:stretch>
                  <a:fillRect r="-394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/>
          <p:cNvSpPr/>
          <p:nvPr/>
        </p:nvSpPr>
        <p:spPr>
          <a:xfrm>
            <a:off x="7315200" y="1646238"/>
            <a:ext cx="304800" cy="2587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145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50838"/>
            <a:ext cx="8229600" cy="1143000"/>
          </a:xfrm>
        </p:spPr>
        <p:txBody>
          <a:bodyPr>
            <a:normAutofit/>
          </a:bodyPr>
          <a:lstStyle/>
          <a:p>
            <a:r>
              <a:rPr lang="en-US" sz="2800" b="1" i="1" dirty="0" smtClean="0">
                <a:solidFill>
                  <a:srgbClr val="7030A0"/>
                </a:solidFill>
                <a:latin typeface="Helvetica" pitchFamily="34" charset="0"/>
              </a:rPr>
              <a:t>Excited States in Conjugated Polymers &amp; CPNs: Exciton Dimer Model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371600"/>
            <a:ext cx="4648200" cy="5334000"/>
          </a:xfrm>
        </p:spPr>
        <p:txBody>
          <a:bodyPr>
            <a:normAutofit fontScale="92500" lnSpcReduction="10000"/>
          </a:bodyPr>
          <a:lstStyle/>
          <a:p>
            <a:pPr>
              <a:buClr>
                <a:srgbClr val="7030A0"/>
              </a:buClr>
            </a:pPr>
            <a:r>
              <a:rPr lang="en-US" dirty="0" smtClean="0"/>
              <a:t>Non-degenerate chromophores</a:t>
            </a:r>
          </a:p>
          <a:p>
            <a:pPr lvl="1">
              <a:buClr>
                <a:srgbClr val="7030A0"/>
              </a:buClr>
            </a:pPr>
            <a:r>
              <a:rPr lang="en-US" dirty="0" smtClean="0"/>
              <a:t>Weakly mixed states</a:t>
            </a:r>
          </a:p>
          <a:p>
            <a:pPr lvl="1">
              <a:buClr>
                <a:srgbClr val="7030A0"/>
              </a:buClr>
            </a:pPr>
            <a:r>
              <a:rPr lang="en-US" dirty="0" smtClean="0"/>
              <a:t>Small energy shift</a:t>
            </a:r>
          </a:p>
          <a:p>
            <a:pPr lvl="1">
              <a:buClr>
                <a:srgbClr val="7030A0"/>
              </a:buClr>
            </a:pPr>
            <a:r>
              <a:rPr lang="en-US" dirty="0" smtClean="0"/>
              <a:t>Describes incoherent energy transport (FRET)</a:t>
            </a:r>
            <a:endParaRPr lang="en-US" dirty="0"/>
          </a:p>
          <a:p>
            <a:pPr>
              <a:buClr>
                <a:srgbClr val="7030A0"/>
              </a:buClr>
            </a:pPr>
            <a:r>
              <a:rPr lang="en-US" dirty="0" smtClean="0"/>
              <a:t>Degenerate Chromophores</a:t>
            </a:r>
          </a:p>
          <a:p>
            <a:pPr lvl="1">
              <a:buClr>
                <a:srgbClr val="7030A0"/>
              </a:buClr>
            </a:pPr>
            <a:r>
              <a:rPr lang="en-US" dirty="0" smtClean="0"/>
              <a:t>Evenly mixed states</a:t>
            </a:r>
          </a:p>
          <a:p>
            <a:pPr lvl="1">
              <a:buClr>
                <a:srgbClr val="7030A0"/>
              </a:buClr>
            </a:pPr>
            <a:r>
              <a:rPr lang="en-US" dirty="0" smtClean="0"/>
              <a:t>Large energy shift</a:t>
            </a:r>
          </a:p>
          <a:p>
            <a:pPr lvl="1">
              <a:buClr>
                <a:srgbClr val="7030A0"/>
              </a:buClr>
            </a:pPr>
            <a:r>
              <a:rPr lang="en-US" dirty="0" smtClean="0"/>
              <a:t>Describes coherent energy transport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1AE44-6B36-4843-8301-1082FF55F75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0" y="0"/>
            <a:ext cx="10509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400" i="1" dirty="0" smtClean="0">
                <a:solidFill>
                  <a:prstClr val="black"/>
                </a:solidFill>
                <a:latin typeface="Calibri"/>
                <a:ea typeface="+mn-ea"/>
              </a:rPr>
              <a:t>Background</a:t>
            </a:r>
            <a:endParaRPr lang="en-US" sz="1400" i="1" dirty="0">
              <a:solidFill>
                <a:prstClr val="black"/>
              </a:solidFill>
              <a:latin typeface="Calibri"/>
              <a:ea typeface="+mn-ea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075" t="33458" b="36979"/>
          <a:stretch/>
        </p:blipFill>
        <p:spPr bwMode="auto">
          <a:xfrm>
            <a:off x="5943600" y="4539146"/>
            <a:ext cx="1765792" cy="2014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5486400" y="3124200"/>
                <a:ext cx="2751138" cy="1278427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500" i="1">
                              <a:latin typeface="Cambria Math"/>
                            </a:rPr>
                            <m:t>𝐸</m:t>
                          </m:r>
                        </m:e>
                        <m:sub>
                          <m:r>
                            <a:rPr lang="en-US" sz="2500" i="1">
                              <a:latin typeface="Cambria Math"/>
                            </a:rPr>
                            <m:t>+</m:t>
                          </m:r>
                        </m:sub>
                      </m:sSub>
                      <m:r>
                        <a:rPr lang="en-US" sz="2500" i="1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25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500" i="1">
                              <a:latin typeface="Cambria Math"/>
                            </a:rPr>
                            <m:t>𝐸</m:t>
                          </m:r>
                        </m:e>
                        <m:sup>
                          <m:r>
                            <a:rPr lang="en-US" sz="2500" i="1">
                              <a:latin typeface="Cambria Math"/>
                            </a:rPr>
                            <m:t>(0)</m:t>
                          </m:r>
                        </m:sup>
                      </m:sSup>
                      <m:r>
                        <a:rPr lang="en-US" sz="2500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sz="25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500" b="0" i="1" smtClean="0">
                              <a:latin typeface="Cambria Math"/>
                            </a:rPr>
                            <m:t>|</m:t>
                          </m:r>
                          <m:r>
                            <a:rPr lang="en-US" sz="25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sz="2500" i="1">
                              <a:latin typeface="Cambria Math"/>
                            </a:rPr>
                            <m:t>𝑑𝑑</m:t>
                          </m:r>
                        </m:sub>
                      </m:sSub>
                      <m:r>
                        <a:rPr lang="en-US" sz="2500" b="0" i="1" smtClean="0">
                          <a:latin typeface="Cambria Math"/>
                        </a:rPr>
                        <m:t>|</m:t>
                      </m:r>
                    </m:oMath>
                  </m:oMathPara>
                </a14:m>
                <a:endParaRPr lang="en-US" sz="2500" dirty="0" smtClean="0"/>
              </a:p>
              <a:p>
                <a:endParaRPr lang="en-US" sz="25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500" i="1">
                              <a:latin typeface="Cambria Math"/>
                            </a:rPr>
                            <m:t>𝐸</m:t>
                          </m:r>
                        </m:e>
                        <m:sub>
                          <m:r>
                            <a:rPr lang="en-US" sz="2500" i="1">
                              <a:latin typeface="Cambria Math"/>
                            </a:rPr>
                            <m:t>−</m:t>
                          </m:r>
                        </m:sub>
                      </m:sSub>
                      <m:r>
                        <a:rPr lang="en-US" sz="2500" i="1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25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500" i="1">
                              <a:latin typeface="Cambria Math"/>
                            </a:rPr>
                            <m:t>𝐸</m:t>
                          </m:r>
                        </m:e>
                        <m:sup>
                          <m:r>
                            <a:rPr lang="en-US" sz="2500" i="1">
                              <a:latin typeface="Cambria Math"/>
                            </a:rPr>
                            <m:t>(0)</m:t>
                          </m:r>
                        </m:sup>
                      </m:sSup>
                      <m:r>
                        <a:rPr lang="en-US" sz="2500" i="1"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en-US" sz="25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500" b="0" i="1" smtClean="0">
                              <a:latin typeface="Cambria Math"/>
                            </a:rPr>
                            <m:t>|</m:t>
                          </m:r>
                          <m:r>
                            <a:rPr lang="en-US" sz="25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sz="2500" i="1">
                              <a:latin typeface="Cambria Math"/>
                            </a:rPr>
                            <m:t>𝑑𝑑</m:t>
                          </m:r>
                        </m:sub>
                      </m:sSub>
                      <m:r>
                        <a:rPr lang="en-US" sz="2500" b="0" i="1" smtClean="0">
                          <a:latin typeface="Cambria Math"/>
                        </a:rPr>
                        <m:t>|</m:t>
                      </m:r>
                    </m:oMath>
                  </m:oMathPara>
                </a14:m>
                <a:endParaRPr lang="en-US" sz="2500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6400" y="3124200"/>
                <a:ext cx="2751138" cy="1278427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/>
          <p:cNvSpPr/>
          <p:nvPr/>
        </p:nvSpPr>
        <p:spPr>
          <a:xfrm flipH="1">
            <a:off x="6695122" y="5246370"/>
            <a:ext cx="543878" cy="4572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6705600" y="5257800"/>
                <a:ext cx="72032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2</m:t>
                      </m:r>
                      <m:sSub>
                        <m:sSubPr>
                          <m:ctrlPr>
                            <a:rPr lang="en-US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𝑑𝑑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5600" y="5257800"/>
                <a:ext cx="720325" cy="369332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/>
          <p:cNvSpPr txBox="1"/>
          <p:nvPr/>
        </p:nvSpPr>
        <p:spPr>
          <a:xfrm>
            <a:off x="0" y="6581001"/>
            <a:ext cx="68999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200" dirty="0" smtClean="0">
                <a:latin typeface="+mj-lt"/>
              </a:rPr>
              <a:t>Atkins</a:t>
            </a:r>
            <a:r>
              <a:rPr lang="en-US" sz="1200" dirty="0">
                <a:latin typeface="+mj-lt"/>
              </a:rPr>
              <a:t>, P.; Friedman, R. </a:t>
            </a:r>
            <a:r>
              <a:rPr lang="en-US" sz="1200" i="1" dirty="0">
                <a:latin typeface="+mj-lt"/>
              </a:rPr>
              <a:t>Molecular Quantum Mechanics</a:t>
            </a:r>
            <a:r>
              <a:rPr lang="en-US" sz="1200" dirty="0">
                <a:latin typeface="+mj-lt"/>
              </a:rPr>
              <a:t>; Fourth ed.; Oxford University Press: New York, </a:t>
            </a:r>
            <a:r>
              <a:rPr lang="en-US" sz="1200" dirty="0" smtClean="0">
                <a:latin typeface="+mj-lt"/>
              </a:rPr>
              <a:t>2005</a:t>
            </a:r>
          </a:p>
        </p:txBody>
      </p:sp>
      <p:pic>
        <p:nvPicPr>
          <p:cNvPr id="14" name="Picture 11" descr="academicSymbolWdm_copur.jp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6238" y="115888"/>
            <a:ext cx="1960562" cy="417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5638800" y="1600200"/>
                <a:ext cx="2493503" cy="1363835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en-US" sz="200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/>
                            </a:rPr>
                            <m:t>|+</m:t>
                          </m:r>
                        </m:e>
                      </m:d>
                      <m:r>
                        <a:rPr lang="en-US" sz="20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000" b="0" i="1" smtClean="0">
                                  <a:latin typeface="Cambria Math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000" b="0" i="1" smtClean="0">
                                  <a:latin typeface="Cambria Math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latin typeface="Cambria Math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20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/>
                                </a:rPr>
                                <m:t>|</m:t>
                              </m:r>
                              <m:r>
                                <a:rPr lang="en-US" sz="2000" b="0" i="1" smtClean="0">
                                  <a:latin typeface="Cambria Math"/>
                                </a:rPr>
                                <m:t>𝑎</m:t>
                              </m:r>
                            </m:e>
                          </m:d>
                          <m:r>
                            <a:rPr lang="en-US" sz="2000" b="0" i="1" smtClean="0">
                              <a:latin typeface="Cambria Math"/>
                            </a:rPr>
                            <m:t>+</m:t>
                          </m:r>
                          <m:d>
                            <m:dPr>
                              <m:begChr m:val=""/>
                              <m:endChr m:val="⟩"/>
                              <m:ctrlPr>
                                <a:rPr lang="en-US" sz="20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/>
                                </a:rPr>
                                <m:t>|</m:t>
                              </m:r>
                              <m:r>
                                <a:rPr lang="en-US" sz="2000" b="0" i="1" smtClean="0">
                                  <a:latin typeface="Cambria Math"/>
                                </a:rPr>
                                <m:t>𝑏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2000" b="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/>
                            </a:rPr>
                            <m:t>|</m:t>
                          </m:r>
                          <m:r>
                            <a:rPr lang="en-US" sz="2000" b="0" i="1" smtClean="0">
                              <a:latin typeface="Cambria Math"/>
                            </a:rPr>
                            <m:t>−</m:t>
                          </m:r>
                        </m:e>
                      </m:d>
                      <m:r>
                        <a:rPr lang="en-US" sz="200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|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𝑎</m:t>
                              </m:r>
                            </m:e>
                          </m:d>
                          <m:r>
                            <a:rPr lang="en-US" sz="2000" b="0" i="1" smtClean="0">
                              <a:latin typeface="Cambria Math"/>
                            </a:rPr>
                            <m:t>−</m:t>
                          </m:r>
                          <m:d>
                            <m:dPr>
                              <m:begChr m:val=""/>
                              <m:endChr m:val="⟩"/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|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𝑏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8800" y="1600200"/>
                <a:ext cx="2493503" cy="1363835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94208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60" r="1"/>
          <a:stretch/>
        </p:blipFill>
        <p:spPr>
          <a:xfrm>
            <a:off x="4358957" y="1663413"/>
            <a:ext cx="4785043" cy="397538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1143000"/>
          </a:xfrm>
        </p:spPr>
        <p:txBody>
          <a:bodyPr>
            <a:normAutofit/>
          </a:bodyPr>
          <a:lstStyle/>
          <a:p>
            <a:r>
              <a:rPr lang="en-US" sz="2800" b="1" i="1" dirty="0">
                <a:solidFill>
                  <a:srgbClr val="7030A0"/>
                </a:solidFill>
                <a:latin typeface="Helvetica" pitchFamily="34" charset="0"/>
              </a:rPr>
              <a:t>Excited States in Conjugated Polymers &amp; CPNs: </a:t>
            </a:r>
            <a:r>
              <a:rPr lang="en-US" sz="2800" b="1" i="1" dirty="0" smtClean="0">
                <a:solidFill>
                  <a:srgbClr val="7030A0"/>
                </a:solidFill>
                <a:latin typeface="Helvetica" pitchFamily="34" charset="0"/>
              </a:rPr>
              <a:t>Light and Dark Exciton States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600200"/>
            <a:ext cx="4343400" cy="4756150"/>
          </a:xfrm>
        </p:spPr>
        <p:txBody>
          <a:bodyPr>
            <a:normAutofit fontScale="85000" lnSpcReduction="20000"/>
          </a:bodyPr>
          <a:lstStyle/>
          <a:p>
            <a:pPr>
              <a:buClr>
                <a:srgbClr val="7030A0"/>
              </a:buClr>
            </a:pPr>
            <a:r>
              <a:rPr lang="en-US" dirty="0" smtClean="0"/>
              <a:t>Transition dipole coupling splits energy levels of chromophores</a:t>
            </a:r>
          </a:p>
          <a:p>
            <a:pPr lvl="1">
              <a:buClr>
                <a:srgbClr val="7030A0"/>
              </a:buClr>
            </a:pPr>
            <a:r>
              <a:rPr lang="en-US" dirty="0" smtClean="0"/>
              <a:t>T. dipole orientation dictates which state contributes to emission signal</a:t>
            </a:r>
          </a:p>
          <a:p>
            <a:pPr lvl="1">
              <a:buClr>
                <a:srgbClr val="7030A0"/>
              </a:buClr>
            </a:pPr>
            <a:r>
              <a:rPr lang="en-US" dirty="0" smtClean="0"/>
              <a:t>Related to molecular orientation</a:t>
            </a:r>
          </a:p>
          <a:p>
            <a:pPr lvl="1">
              <a:buClr>
                <a:srgbClr val="7030A0"/>
              </a:buClr>
            </a:pPr>
            <a:r>
              <a:rPr lang="en-US" dirty="0" smtClean="0"/>
              <a:t>Nonzero transition dipole vector sum </a:t>
            </a:r>
            <a:r>
              <a:rPr lang="en-US" dirty="0" smtClean="0">
                <a:sym typeface="Wingdings" panose="05000000000000000000" pitchFamily="2" charset="2"/>
              </a:rPr>
              <a:t></a:t>
            </a:r>
            <a:r>
              <a:rPr lang="en-US" dirty="0" smtClean="0"/>
              <a:t> emissive state</a:t>
            </a:r>
          </a:p>
          <a:p>
            <a:pPr>
              <a:buClr>
                <a:srgbClr val="7030A0"/>
              </a:buClr>
            </a:pPr>
            <a:r>
              <a:rPr lang="en-US" dirty="0" smtClean="0"/>
              <a:t>Basis of H- and J-aggregate spectral characteristics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1AE44-6B36-4843-8301-1082FF55F75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0"/>
            <a:ext cx="10509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400" i="1" dirty="0" smtClean="0">
                <a:solidFill>
                  <a:prstClr val="black"/>
                </a:solidFill>
                <a:latin typeface="Calibri"/>
                <a:ea typeface="+mn-ea"/>
              </a:rPr>
              <a:t>Background</a:t>
            </a:r>
            <a:endParaRPr lang="en-US" sz="1400" i="1" dirty="0">
              <a:solidFill>
                <a:prstClr val="black"/>
              </a:solidFill>
              <a:latin typeface="Calibri"/>
              <a:ea typeface="+mn-ea"/>
            </a:endParaRPr>
          </a:p>
        </p:txBody>
      </p:sp>
      <p:pic>
        <p:nvPicPr>
          <p:cNvPr id="11" name="Picture 11" descr="academicSymbolWdm_copur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6238" y="115888"/>
            <a:ext cx="1960562" cy="417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0" y="6477000"/>
            <a:ext cx="56525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000" dirty="0" smtClean="0">
                <a:solidFill>
                  <a:prstClr val="black"/>
                </a:solidFill>
                <a:latin typeface="Helvetica" pitchFamily="34" charset="0"/>
                <a:ea typeface="+mn-ea"/>
              </a:rPr>
              <a:t>Jelley, E. E. </a:t>
            </a:r>
            <a:r>
              <a:rPr lang="en-US" sz="1000" i="1" dirty="0" smtClean="0">
                <a:solidFill>
                  <a:prstClr val="black"/>
                </a:solidFill>
                <a:latin typeface="Helvetica" pitchFamily="34" charset="0"/>
                <a:ea typeface="+mn-ea"/>
              </a:rPr>
              <a:t>Nature (London) </a:t>
            </a:r>
            <a:r>
              <a:rPr lang="en-US" sz="1000" b="1" dirty="0" smtClean="0">
                <a:solidFill>
                  <a:prstClr val="black"/>
                </a:solidFill>
                <a:latin typeface="Helvetica" pitchFamily="34" charset="0"/>
                <a:ea typeface="+mn-ea"/>
              </a:rPr>
              <a:t>1937</a:t>
            </a:r>
            <a:r>
              <a:rPr lang="en-US" sz="1000" dirty="0" smtClean="0">
                <a:solidFill>
                  <a:prstClr val="black"/>
                </a:solidFill>
                <a:latin typeface="Helvetica" pitchFamily="34" charset="0"/>
                <a:ea typeface="+mn-ea"/>
              </a:rPr>
              <a:t>, 139, 631-632.</a:t>
            </a:r>
          </a:p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000" dirty="0" err="1" smtClean="0">
                <a:solidFill>
                  <a:prstClr val="black"/>
                </a:solidFill>
                <a:latin typeface="Helvetica" pitchFamily="34" charset="0"/>
                <a:ea typeface="+mn-ea"/>
              </a:rPr>
              <a:t>Wurthner</a:t>
            </a:r>
            <a:r>
              <a:rPr lang="en-US" sz="1000" dirty="0" smtClean="0">
                <a:solidFill>
                  <a:prstClr val="black"/>
                </a:solidFill>
                <a:latin typeface="Helvetica" pitchFamily="34" charset="0"/>
                <a:ea typeface="+mn-ea"/>
              </a:rPr>
              <a:t>, F., Kaiser, T. E., and </a:t>
            </a:r>
            <a:r>
              <a:rPr lang="en-US" sz="1000" dirty="0" err="1" smtClean="0">
                <a:solidFill>
                  <a:prstClr val="black"/>
                </a:solidFill>
                <a:latin typeface="Helvetica" pitchFamily="34" charset="0"/>
                <a:ea typeface="+mn-ea"/>
              </a:rPr>
              <a:t>Saha</a:t>
            </a:r>
            <a:r>
              <a:rPr lang="en-US" sz="1000" dirty="0" smtClean="0">
                <a:solidFill>
                  <a:prstClr val="black"/>
                </a:solidFill>
                <a:latin typeface="Helvetica" pitchFamily="34" charset="0"/>
                <a:ea typeface="+mn-ea"/>
              </a:rPr>
              <a:t>-Moller, C. R. </a:t>
            </a:r>
            <a:r>
              <a:rPr lang="en-US" sz="1000" i="1" dirty="0" err="1" smtClean="0">
                <a:solidFill>
                  <a:prstClr val="black"/>
                </a:solidFill>
                <a:latin typeface="Helvetica" pitchFamily="34" charset="0"/>
                <a:ea typeface="+mn-ea"/>
              </a:rPr>
              <a:t>Angew</a:t>
            </a:r>
            <a:r>
              <a:rPr lang="en-US" sz="1000" i="1" dirty="0" smtClean="0">
                <a:solidFill>
                  <a:prstClr val="black"/>
                </a:solidFill>
                <a:latin typeface="Helvetica" pitchFamily="34" charset="0"/>
                <a:ea typeface="+mn-ea"/>
              </a:rPr>
              <a:t>. Chem. Int. Edit.</a:t>
            </a:r>
            <a:r>
              <a:rPr lang="en-US" sz="1000" dirty="0">
                <a:solidFill>
                  <a:prstClr val="black"/>
                </a:solidFill>
                <a:latin typeface="Helvetica" pitchFamily="34" charset="0"/>
                <a:ea typeface="+mn-ea"/>
              </a:rPr>
              <a:t> </a:t>
            </a:r>
            <a:r>
              <a:rPr lang="en-US" sz="1000" b="1" dirty="0" smtClean="0">
                <a:solidFill>
                  <a:prstClr val="black"/>
                </a:solidFill>
                <a:latin typeface="Helvetica" pitchFamily="34" charset="0"/>
                <a:ea typeface="+mn-ea"/>
              </a:rPr>
              <a:t>2011</a:t>
            </a:r>
            <a:r>
              <a:rPr lang="en-US" sz="1000" dirty="0" smtClean="0">
                <a:solidFill>
                  <a:prstClr val="black"/>
                </a:solidFill>
                <a:latin typeface="Helvetica" pitchFamily="34" charset="0"/>
                <a:ea typeface="+mn-ea"/>
              </a:rPr>
              <a:t>, 50, 3376-3410.</a:t>
            </a:r>
            <a:endParaRPr lang="en-US" sz="1000" dirty="0">
              <a:solidFill>
                <a:prstClr val="black"/>
              </a:solidFill>
              <a:latin typeface="Helvetica" pitchFamily="34" charset="0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08241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897" y="1559540"/>
            <a:ext cx="2980462" cy="27838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4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8313" y="3467244"/>
            <a:ext cx="3499488" cy="17143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50838"/>
            <a:ext cx="8229600" cy="1143000"/>
          </a:xfrm>
        </p:spPr>
        <p:txBody>
          <a:bodyPr>
            <a:normAutofit/>
          </a:bodyPr>
          <a:lstStyle/>
          <a:p>
            <a:r>
              <a:rPr lang="en-US" sz="2800" b="1" i="1" dirty="0" smtClean="0">
                <a:solidFill>
                  <a:srgbClr val="7030A0"/>
                </a:solidFill>
                <a:latin typeface="Helvetica" pitchFamily="34" charset="0"/>
              </a:rPr>
              <a:t>Excited States in Conjugated Polymers &amp; CPNs: Exciton Transport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76800" y="1417638"/>
            <a:ext cx="4038600" cy="5211762"/>
          </a:xfrm>
        </p:spPr>
        <p:txBody>
          <a:bodyPr>
            <a:normAutofit/>
          </a:bodyPr>
          <a:lstStyle/>
          <a:p>
            <a:pPr>
              <a:buClr>
                <a:srgbClr val="7030A0"/>
              </a:buClr>
            </a:pPr>
            <a:r>
              <a:rPr lang="en-US" dirty="0" smtClean="0"/>
              <a:t>Two types of energy transport</a:t>
            </a:r>
          </a:p>
          <a:p>
            <a:pPr lvl="1">
              <a:buClr>
                <a:srgbClr val="7030A0"/>
              </a:buClr>
            </a:pPr>
            <a:r>
              <a:rPr lang="en-US" dirty="0"/>
              <a:t>Coherent transport</a:t>
            </a:r>
          </a:p>
          <a:p>
            <a:pPr lvl="2">
              <a:buClr>
                <a:srgbClr val="7030A0"/>
              </a:buClr>
            </a:pPr>
            <a:r>
              <a:rPr lang="en-US" dirty="0"/>
              <a:t>Degenerate Chromophores</a:t>
            </a:r>
          </a:p>
          <a:p>
            <a:pPr lvl="2">
              <a:buClr>
                <a:srgbClr val="7030A0"/>
              </a:buClr>
            </a:pPr>
            <a:r>
              <a:rPr lang="en-US" dirty="0"/>
              <a:t>No/low disorder</a:t>
            </a:r>
          </a:p>
          <a:p>
            <a:pPr lvl="2">
              <a:buClr>
                <a:srgbClr val="7030A0"/>
              </a:buClr>
            </a:pPr>
            <a:r>
              <a:rPr lang="en-US" dirty="0" smtClean="0"/>
              <a:t>Strong </a:t>
            </a:r>
            <a:r>
              <a:rPr lang="en-US" dirty="0"/>
              <a:t>coupling</a:t>
            </a:r>
          </a:p>
          <a:p>
            <a:pPr lvl="2">
              <a:buClr>
                <a:srgbClr val="7030A0"/>
              </a:buClr>
            </a:pPr>
            <a:r>
              <a:rPr lang="en-US" dirty="0" smtClean="0"/>
              <a:t>Low </a:t>
            </a:r>
            <a:r>
              <a:rPr lang="en-US" dirty="0"/>
              <a:t>T </a:t>
            </a:r>
          </a:p>
          <a:p>
            <a:pPr lvl="1">
              <a:buClr>
                <a:srgbClr val="7030A0"/>
              </a:buClr>
            </a:pPr>
            <a:r>
              <a:rPr lang="en-US" dirty="0" smtClean="0"/>
              <a:t>Oscillating excitation across chromophores (fs time scale)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1AE44-6B36-4843-8301-1082FF55F75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0" y="0"/>
            <a:ext cx="10509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400" i="1" dirty="0" smtClean="0">
                <a:solidFill>
                  <a:prstClr val="black"/>
                </a:solidFill>
                <a:latin typeface="Calibri"/>
                <a:ea typeface="+mn-ea"/>
              </a:rPr>
              <a:t>Background</a:t>
            </a:r>
            <a:endParaRPr lang="en-US" sz="1400" i="1" dirty="0">
              <a:solidFill>
                <a:prstClr val="black"/>
              </a:solidFill>
              <a:latin typeface="Calibri"/>
              <a:ea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609600" y="5334000"/>
                <a:ext cx="3976281" cy="95199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000" dirty="0"/>
                            <m:t>|</m:t>
                          </m:r>
                          <m:r>
                            <a:rPr lang="en-US" sz="2000" i="1">
                              <a:latin typeface="Cambria Math"/>
                            </a:rPr>
                            <m:t>𝐴</m:t>
                          </m:r>
                          <m:d>
                            <m:d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2000" i="1">
                              <a:latin typeface="Cambria Math"/>
                            </a:rPr>
                            <m:t>|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000" b="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/>
                            </a:rPr>
                            <m:t>𝑠𝑖𝑛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en-US" sz="2000" b="0" i="1" smtClean="0">
                              <a:latin typeface="Cambria Math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𝑑𝑑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2000" i="1">
                                  <a:latin typeface="Cambria Math"/>
                                  <a:ea typeface="Cambria Math"/>
                                </a:rPr>
                                <m:t>ℏ</m:t>
                              </m:r>
                            </m:den>
                          </m:f>
                          <m:r>
                            <a:rPr lang="en-US" sz="2000" i="1">
                              <a:latin typeface="Cambria Math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sz="2000" dirty="0" smtClean="0"/>
              </a:p>
              <a:p>
                <a:r>
                  <a:rPr lang="en-US" i="1" dirty="0" smtClean="0"/>
                  <a:t>Coherent Energy Transfer Probability</a:t>
                </a:r>
                <a:endParaRPr lang="en-US" i="1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5334000"/>
                <a:ext cx="3976281" cy="951992"/>
              </a:xfrm>
              <a:prstGeom prst="rect">
                <a:avLst/>
              </a:prstGeom>
              <a:blipFill rotWithShape="1">
                <a:blip r:embed="rId4"/>
                <a:stretch>
                  <a:fillRect l="-1070" b="-886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0" y="6400800"/>
            <a:ext cx="52471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latin typeface="+mj-lt"/>
              </a:rPr>
              <a:t>Loudon, R. </a:t>
            </a:r>
            <a:r>
              <a:rPr lang="en-US" sz="1200" i="1" dirty="0">
                <a:latin typeface="+mj-lt"/>
              </a:rPr>
              <a:t>The Quantum Theory of Light</a:t>
            </a:r>
            <a:r>
              <a:rPr lang="en-US" sz="1200" dirty="0">
                <a:latin typeface="+mj-lt"/>
              </a:rPr>
              <a:t>; Third ed.; Oxford University Press, 2000</a:t>
            </a:r>
            <a:endParaRPr lang="en-US" sz="1200" dirty="0" smtClean="0">
              <a:solidFill>
                <a:prstClr val="black"/>
              </a:solidFill>
              <a:latin typeface="+mj-lt"/>
              <a:ea typeface="+mn-ea"/>
            </a:endParaRPr>
          </a:p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200" dirty="0" err="1" smtClean="0">
                <a:solidFill>
                  <a:prstClr val="black"/>
                </a:solidFill>
                <a:latin typeface="+mj-lt"/>
                <a:ea typeface="+mn-ea"/>
              </a:rPr>
              <a:t>Collini</a:t>
            </a:r>
            <a:r>
              <a:rPr lang="en-US" sz="1200" dirty="0" smtClean="0">
                <a:solidFill>
                  <a:prstClr val="black"/>
                </a:solidFill>
                <a:latin typeface="+mj-lt"/>
                <a:ea typeface="+mn-ea"/>
              </a:rPr>
              <a:t>, E., and Scholes, G. D., </a:t>
            </a:r>
            <a:r>
              <a:rPr lang="en-US" sz="1200" i="1" dirty="0" smtClean="0">
                <a:solidFill>
                  <a:prstClr val="black"/>
                </a:solidFill>
                <a:latin typeface="+mj-lt"/>
                <a:ea typeface="+mn-ea"/>
              </a:rPr>
              <a:t>Science</a:t>
            </a:r>
            <a:r>
              <a:rPr lang="en-US" sz="1200" dirty="0">
                <a:solidFill>
                  <a:prstClr val="black"/>
                </a:solidFill>
                <a:latin typeface="+mj-lt"/>
                <a:ea typeface="+mn-ea"/>
              </a:rPr>
              <a:t> </a:t>
            </a:r>
            <a:r>
              <a:rPr lang="en-US" sz="1200" b="1" dirty="0" smtClean="0">
                <a:solidFill>
                  <a:prstClr val="black"/>
                </a:solidFill>
                <a:latin typeface="+mj-lt"/>
                <a:ea typeface="+mn-ea"/>
              </a:rPr>
              <a:t>2009</a:t>
            </a:r>
            <a:r>
              <a:rPr lang="en-US" sz="1200" dirty="0" smtClean="0">
                <a:solidFill>
                  <a:prstClr val="black"/>
                </a:solidFill>
                <a:latin typeface="+mj-lt"/>
                <a:ea typeface="+mn-ea"/>
              </a:rPr>
              <a:t>, 323, 369-373.</a:t>
            </a:r>
            <a:endParaRPr lang="en-US" sz="1200" dirty="0">
              <a:solidFill>
                <a:prstClr val="black"/>
              </a:solidFill>
              <a:latin typeface="+mj-lt"/>
              <a:ea typeface="+mn-ea"/>
            </a:endParaRPr>
          </a:p>
        </p:txBody>
      </p:sp>
      <p:pic>
        <p:nvPicPr>
          <p:cNvPr id="10" name="Picture 11" descr="academicSymbolWdm_copur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6238" y="115888"/>
            <a:ext cx="1960562" cy="417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45499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897" y="1559540"/>
            <a:ext cx="2980462" cy="27838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4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8313" y="3467244"/>
            <a:ext cx="3499488" cy="17143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50838"/>
            <a:ext cx="8229600" cy="1143000"/>
          </a:xfrm>
        </p:spPr>
        <p:txBody>
          <a:bodyPr>
            <a:normAutofit/>
          </a:bodyPr>
          <a:lstStyle/>
          <a:p>
            <a:r>
              <a:rPr lang="en-US" sz="2800" b="1" i="1" dirty="0" smtClean="0">
                <a:solidFill>
                  <a:srgbClr val="7030A0"/>
                </a:solidFill>
                <a:latin typeface="Helvetica" pitchFamily="34" charset="0"/>
              </a:rPr>
              <a:t>Excited States in Conjugated Polymers &amp; CPNs: Exciton Transport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76800" y="1493838"/>
            <a:ext cx="4038600" cy="5211762"/>
          </a:xfrm>
        </p:spPr>
        <p:txBody>
          <a:bodyPr>
            <a:normAutofit lnSpcReduction="10000"/>
          </a:bodyPr>
          <a:lstStyle/>
          <a:p>
            <a:pPr>
              <a:buClr>
                <a:srgbClr val="7030A0"/>
              </a:buClr>
            </a:pPr>
            <a:r>
              <a:rPr lang="en-US" dirty="0" smtClean="0"/>
              <a:t>Two types of energy transport</a:t>
            </a:r>
          </a:p>
          <a:p>
            <a:pPr lvl="1">
              <a:buClr>
                <a:srgbClr val="7030A0"/>
              </a:buClr>
            </a:pPr>
            <a:r>
              <a:rPr lang="en-US" dirty="0" smtClean="0"/>
              <a:t>Incoherent transport</a:t>
            </a:r>
          </a:p>
          <a:p>
            <a:pPr lvl="2">
              <a:buClr>
                <a:srgbClr val="7030A0"/>
              </a:buClr>
            </a:pPr>
            <a:r>
              <a:rPr lang="en-US" dirty="0" smtClean="0"/>
              <a:t>Non-degenerate chromophores</a:t>
            </a:r>
          </a:p>
          <a:p>
            <a:pPr lvl="2">
              <a:buClr>
                <a:srgbClr val="7030A0"/>
              </a:buClr>
            </a:pPr>
            <a:r>
              <a:rPr lang="en-US" dirty="0" smtClean="0"/>
              <a:t>Significant disorder</a:t>
            </a:r>
          </a:p>
          <a:p>
            <a:pPr lvl="2">
              <a:buClr>
                <a:srgbClr val="7030A0"/>
              </a:buClr>
            </a:pPr>
            <a:r>
              <a:rPr lang="en-US" dirty="0" smtClean="0"/>
              <a:t>Weak coupling</a:t>
            </a:r>
          </a:p>
          <a:p>
            <a:pPr lvl="2">
              <a:buClr>
                <a:srgbClr val="7030A0"/>
              </a:buClr>
            </a:pPr>
            <a:r>
              <a:rPr lang="en-US" dirty="0" smtClean="0"/>
              <a:t>High (e.g. room) T</a:t>
            </a:r>
          </a:p>
          <a:p>
            <a:pPr lvl="1">
              <a:buClr>
                <a:srgbClr val="7030A0"/>
              </a:buClr>
            </a:pPr>
            <a:r>
              <a:rPr lang="en-US" dirty="0" smtClean="0"/>
              <a:t>Energy transfer along </a:t>
            </a:r>
            <a:r>
              <a:rPr lang="en-US" dirty="0"/>
              <a:t>or between </a:t>
            </a:r>
            <a:r>
              <a:rPr lang="en-US" dirty="0" smtClean="0"/>
              <a:t>chains, or to dopants (ps time scale)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1AE44-6B36-4843-8301-1082FF55F75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0" y="0"/>
            <a:ext cx="10509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400" i="1" dirty="0" smtClean="0">
                <a:solidFill>
                  <a:prstClr val="black"/>
                </a:solidFill>
                <a:latin typeface="Calibri"/>
                <a:ea typeface="+mn-ea"/>
              </a:rPr>
              <a:t>Background</a:t>
            </a:r>
            <a:endParaRPr lang="en-US" sz="1400" i="1" dirty="0">
              <a:solidFill>
                <a:prstClr val="black"/>
              </a:solidFill>
              <a:latin typeface="Calibri"/>
              <a:ea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609600" y="5418892"/>
                <a:ext cx="4117346" cy="677108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000" dirty="0"/>
                            <m:t>|</m:t>
                          </m:r>
                          <m:r>
                            <a:rPr lang="en-US" sz="2000" i="1">
                              <a:latin typeface="Cambria Math"/>
                            </a:rPr>
                            <m:t>𝐴</m:t>
                          </m:r>
                          <m:d>
                            <m:d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2000" i="1">
                              <a:latin typeface="Cambria Math"/>
                            </a:rPr>
                            <m:t>|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000" b="0" i="1" smtClean="0">
                          <a:latin typeface="Cambria Math"/>
                        </a:rPr>
                        <m:t>=2</m:t>
                      </m:r>
                      <m:r>
                        <a:rPr lang="en-US" sz="2000" b="0" i="1" smtClean="0">
                          <a:latin typeface="Cambria Math"/>
                          <a:ea typeface="Cambria Math"/>
                        </a:rPr>
                        <m:t>𝜋</m:t>
                      </m:r>
                      <m:r>
                        <a:rPr lang="en-US" sz="2000" b="0" i="1" smtClean="0">
                          <a:latin typeface="Cambria Math"/>
                          <a:ea typeface="Cambria Math"/>
                        </a:rPr>
                        <m:t>ℏ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/>
                              <a:ea typeface="Cambria Math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/>
                                  <a:ea typeface="Cambria Math"/>
                                </a:rPr>
                                <m:t>|</m:t>
                              </m:r>
                              <m:r>
                                <a:rPr lang="en-US" sz="2000" b="0" i="1" smtClean="0">
                                  <a:latin typeface="Cambria Math"/>
                                  <a:ea typeface="Cambria Math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/>
                                  <a:ea typeface="Cambria Math"/>
                                </a:rPr>
                                <m:t>𝑑𝑑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/>
                              <a:ea typeface="Cambria Math"/>
                            </a:rPr>
                            <m:t>|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/>
                              <a:ea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000" b="0" i="1" smtClean="0">
                          <a:latin typeface="Cambria Math"/>
                          <a:ea typeface="Cambria Math"/>
                        </a:rPr>
                        <m:t>𝜌</m:t>
                      </m:r>
                      <m:r>
                        <a:rPr lang="en-US" sz="2000" b="0" i="1" smtClean="0">
                          <a:latin typeface="Cambria Math"/>
                          <a:ea typeface="Cambria Math"/>
                        </a:rPr>
                        <m:t>(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/>
                              <a:ea typeface="Cambria Math"/>
                            </a:rPr>
                            <m:t>𝐸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/>
                              <a:ea typeface="Cambria Math"/>
                            </a:rPr>
                            <m:t>𝑟𝑒𝑠</m:t>
                          </m:r>
                        </m:sub>
                      </m:sSub>
                      <m:r>
                        <a:rPr lang="en-US" sz="2000" b="0" i="1" smtClean="0">
                          <a:latin typeface="Cambria Math"/>
                          <a:ea typeface="Cambria Math"/>
                        </a:rPr>
                        <m:t>)</m:t>
                      </m:r>
                      <m:r>
                        <a:rPr lang="en-US" sz="2000" b="0" i="1" smtClean="0">
                          <a:latin typeface="Cambria Math"/>
                          <a:ea typeface="Cambria Math"/>
                        </a:rPr>
                        <m:t>𝑡</m:t>
                      </m:r>
                    </m:oMath>
                  </m:oMathPara>
                </a14:m>
                <a:endParaRPr lang="en-US" sz="2000" dirty="0" smtClean="0"/>
              </a:p>
              <a:p>
                <a:r>
                  <a:rPr lang="en-US" i="1" dirty="0" smtClean="0"/>
                  <a:t>Incoherent Energy Transfer Probability</a:t>
                </a:r>
                <a:endParaRPr lang="en-US" i="1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5418892"/>
                <a:ext cx="4117346" cy="677108"/>
              </a:xfrm>
              <a:prstGeom prst="rect">
                <a:avLst/>
              </a:prstGeom>
              <a:blipFill rotWithShape="1">
                <a:blip r:embed="rId4"/>
                <a:stretch>
                  <a:fillRect l="-1034" b="-12389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0" y="6400800"/>
            <a:ext cx="68999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200" dirty="0" err="1">
                <a:solidFill>
                  <a:prstClr val="black"/>
                </a:solidFill>
                <a:latin typeface="+mj-lt"/>
              </a:rPr>
              <a:t>Collini</a:t>
            </a:r>
            <a:r>
              <a:rPr lang="en-US" sz="1200" dirty="0">
                <a:solidFill>
                  <a:prstClr val="black"/>
                </a:solidFill>
                <a:latin typeface="+mj-lt"/>
              </a:rPr>
              <a:t>, E., and Scholes, G. D., </a:t>
            </a:r>
            <a:r>
              <a:rPr lang="en-US" sz="1200" i="1" dirty="0">
                <a:solidFill>
                  <a:prstClr val="black"/>
                </a:solidFill>
                <a:latin typeface="+mj-lt"/>
              </a:rPr>
              <a:t>Science</a:t>
            </a:r>
            <a:r>
              <a:rPr lang="en-US" sz="1200" dirty="0">
                <a:solidFill>
                  <a:prstClr val="black"/>
                </a:solidFill>
                <a:latin typeface="+mj-lt"/>
              </a:rPr>
              <a:t> </a:t>
            </a:r>
            <a:r>
              <a:rPr lang="en-US" sz="1200" b="1" dirty="0">
                <a:solidFill>
                  <a:prstClr val="black"/>
                </a:solidFill>
                <a:latin typeface="+mj-lt"/>
              </a:rPr>
              <a:t>2009</a:t>
            </a:r>
            <a:r>
              <a:rPr lang="en-US" sz="1200" dirty="0">
                <a:solidFill>
                  <a:prstClr val="black"/>
                </a:solidFill>
                <a:latin typeface="+mj-lt"/>
              </a:rPr>
              <a:t>, 323, 369-373.</a:t>
            </a:r>
          </a:p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200" dirty="0" smtClean="0">
                <a:latin typeface="+mj-lt"/>
              </a:rPr>
              <a:t>Atkins</a:t>
            </a:r>
            <a:r>
              <a:rPr lang="en-US" sz="1200" dirty="0">
                <a:latin typeface="+mj-lt"/>
              </a:rPr>
              <a:t>, P.; Friedman, R. </a:t>
            </a:r>
            <a:r>
              <a:rPr lang="en-US" sz="1200" i="1" dirty="0">
                <a:latin typeface="+mj-lt"/>
              </a:rPr>
              <a:t>Molecular Quantum Mechanics</a:t>
            </a:r>
            <a:r>
              <a:rPr lang="en-US" sz="1200" dirty="0">
                <a:latin typeface="+mj-lt"/>
              </a:rPr>
              <a:t>; Fourth ed.; Oxford University Press: New York, </a:t>
            </a:r>
            <a:r>
              <a:rPr lang="en-US" sz="1200" dirty="0" smtClean="0">
                <a:latin typeface="+mj-lt"/>
              </a:rPr>
              <a:t>2005</a:t>
            </a:r>
          </a:p>
        </p:txBody>
      </p:sp>
      <p:pic>
        <p:nvPicPr>
          <p:cNvPr id="10" name="Picture 11" descr="academicSymbolWdm_copur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6238" y="115888"/>
            <a:ext cx="1960562" cy="417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38482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1143000"/>
          </a:xfrm>
        </p:spPr>
        <p:txBody>
          <a:bodyPr>
            <a:normAutofit/>
          </a:bodyPr>
          <a:lstStyle/>
          <a:p>
            <a:r>
              <a:rPr lang="en-US" sz="2800" b="1" i="1" dirty="0" smtClean="0">
                <a:solidFill>
                  <a:srgbClr val="7030A0"/>
                </a:solidFill>
                <a:latin typeface="Helvetica" pitchFamily="34" charset="0"/>
              </a:rPr>
              <a:t>Conventional Exciton Diffusion Length Measurement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3810000"/>
            <a:ext cx="8229600" cy="2669232"/>
          </a:xfrm>
        </p:spPr>
        <p:txBody>
          <a:bodyPr>
            <a:normAutofit fontScale="47500" lnSpcReduction="20000"/>
          </a:bodyPr>
          <a:lstStyle/>
          <a:p>
            <a:r>
              <a:rPr lang="en-US" sz="4200" dirty="0" smtClean="0"/>
              <a:t>Exciton Diffusion Length</a:t>
            </a:r>
          </a:p>
          <a:p>
            <a:pPr lvl="1"/>
            <a:r>
              <a:rPr lang="en-US" sz="3400" dirty="0" smtClean="0"/>
              <a:t>Length exciton is transported during </a:t>
            </a:r>
            <a:r>
              <a:rPr lang="en-US" sz="3400" dirty="0" smtClean="0"/>
              <a:t>exciton lifetime</a:t>
            </a:r>
            <a:endParaRPr lang="en-US" sz="3400" dirty="0" smtClean="0"/>
          </a:p>
          <a:p>
            <a:pPr lvl="1"/>
            <a:r>
              <a:rPr lang="en-US" sz="3400" dirty="0" smtClean="0"/>
              <a:t>Measured using doped or layered film </a:t>
            </a:r>
            <a:r>
              <a:rPr lang="en-US" sz="3400" dirty="0" smtClean="0"/>
              <a:t>samples, or direct imaging methods (e.g. NSOM)</a:t>
            </a:r>
          </a:p>
          <a:p>
            <a:r>
              <a:rPr lang="en-US" sz="4200" dirty="0" smtClean="0"/>
              <a:t>CPNs </a:t>
            </a:r>
            <a:r>
              <a:rPr lang="en-US" sz="4200" dirty="0" smtClean="0"/>
              <a:t>exhibit similar photophysics to thin </a:t>
            </a:r>
            <a:r>
              <a:rPr lang="en-US" sz="4200" dirty="0" smtClean="0"/>
              <a:t>films</a:t>
            </a:r>
          </a:p>
          <a:p>
            <a:r>
              <a:rPr lang="en-US" sz="4200" dirty="0" smtClean="0"/>
              <a:t>F</a:t>
            </a:r>
            <a:r>
              <a:rPr lang="en-US" sz="4200" dirty="0" smtClean="0"/>
              <a:t>ewer challenges/pitfalls </a:t>
            </a:r>
            <a:r>
              <a:rPr lang="en-US" sz="4200" dirty="0" smtClean="0"/>
              <a:t>compared to films</a:t>
            </a:r>
            <a:endParaRPr lang="en-US" sz="4200" dirty="0" smtClean="0"/>
          </a:p>
          <a:p>
            <a:pPr lvl="1"/>
            <a:r>
              <a:rPr lang="en-US" sz="3300" dirty="0" smtClean="0"/>
              <a:t>Pinholes in </a:t>
            </a:r>
            <a:r>
              <a:rPr lang="en-US" sz="3300" dirty="0" smtClean="0"/>
              <a:t>film (direct acceptor excitation)</a:t>
            </a:r>
            <a:endParaRPr lang="en-US" sz="3300" dirty="0" smtClean="0"/>
          </a:p>
          <a:p>
            <a:pPr lvl="1"/>
            <a:r>
              <a:rPr lang="en-US" sz="3300" dirty="0" smtClean="0"/>
              <a:t>Optical penetration depths &gt; length scales of energy transport</a:t>
            </a:r>
          </a:p>
          <a:p>
            <a:pPr lvl="1"/>
            <a:r>
              <a:rPr lang="en-US" sz="3300" dirty="0" smtClean="0"/>
              <a:t>Layer segregation issues </a:t>
            </a:r>
          </a:p>
          <a:p>
            <a:pPr lvl="1"/>
            <a:r>
              <a:rPr lang="en-US" sz="3300" dirty="0" smtClean="0"/>
              <a:t>Quenching by surface plasmons of metal </a:t>
            </a:r>
            <a:r>
              <a:rPr lang="en-US" sz="3300" dirty="0" smtClean="0"/>
              <a:t>anode/cathode (in electroluminescent samples)</a:t>
            </a:r>
            <a:endParaRPr lang="en-US" sz="33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1AE44-6B36-4843-8301-1082FF55F75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11" descr="academicSymbolWdm_copur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6238" y="115888"/>
            <a:ext cx="1960562" cy="417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0" y="6432421"/>
            <a:ext cx="81534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sz="1200" dirty="0">
                <a:latin typeface="+mj-lt"/>
              </a:rPr>
              <a:t>Lunt, R. R., </a:t>
            </a:r>
            <a:r>
              <a:rPr lang="en-US" sz="1200" dirty="0" err="1">
                <a:latin typeface="+mj-lt"/>
              </a:rPr>
              <a:t>Giebink</a:t>
            </a:r>
            <a:r>
              <a:rPr lang="en-US" sz="1200" dirty="0">
                <a:latin typeface="+mj-lt"/>
              </a:rPr>
              <a:t>, N. C., </a:t>
            </a:r>
            <a:r>
              <a:rPr lang="en-US" sz="1200" dirty="0" err="1">
                <a:latin typeface="+mj-lt"/>
              </a:rPr>
              <a:t>Belak</a:t>
            </a:r>
            <a:r>
              <a:rPr lang="en-US" sz="1200" dirty="0">
                <a:latin typeface="+mj-lt"/>
              </a:rPr>
              <a:t>, A. A., </a:t>
            </a:r>
            <a:r>
              <a:rPr lang="en-US" sz="1200" dirty="0" err="1">
                <a:latin typeface="+mj-lt"/>
              </a:rPr>
              <a:t>Benzinger</a:t>
            </a:r>
            <a:r>
              <a:rPr lang="en-US" sz="1200" dirty="0">
                <a:latin typeface="+mj-lt"/>
              </a:rPr>
              <a:t>, J. B., and Forrest, S. R</a:t>
            </a:r>
            <a:r>
              <a:rPr lang="en-US" sz="1200" dirty="0" smtClean="0">
                <a:latin typeface="+mj-lt"/>
              </a:rPr>
              <a:t>. </a:t>
            </a:r>
            <a:r>
              <a:rPr lang="en-US" sz="1200" i="1" dirty="0" smtClean="0">
                <a:latin typeface="+mj-lt"/>
              </a:rPr>
              <a:t>J. Appl. Phys. </a:t>
            </a:r>
            <a:r>
              <a:rPr lang="en-US" sz="1200" b="1" dirty="0" smtClean="0">
                <a:latin typeface="+mj-lt"/>
              </a:rPr>
              <a:t>2009</a:t>
            </a:r>
            <a:r>
              <a:rPr lang="en-US" sz="1200" dirty="0" smtClean="0">
                <a:latin typeface="+mj-lt"/>
              </a:rPr>
              <a:t>, 105, 053711-053717.</a:t>
            </a:r>
          </a:p>
          <a:p>
            <a:r>
              <a:rPr lang="en-US" altLang="zh-CN" sz="1200" dirty="0" smtClean="0">
                <a:latin typeface="+mj-lt"/>
                <a:ea typeface="SimSun" pitchFamily="2" charset="-122"/>
                <a:cs typeface="Arial" panose="020B0604020202020204" pitchFamily="34" charset="0"/>
              </a:rPr>
              <a:t>McNeill, J. D., O’Connor, D. B., and Barbara, P. F. </a:t>
            </a:r>
            <a:r>
              <a:rPr lang="en-US" altLang="zh-CN" sz="1200" i="1" dirty="0" smtClean="0">
                <a:latin typeface="+mj-lt"/>
                <a:ea typeface="SimSun" pitchFamily="2" charset="-122"/>
                <a:cs typeface="Arial" panose="020B0604020202020204" pitchFamily="34" charset="0"/>
              </a:rPr>
              <a:t>J. Che</a:t>
            </a:r>
            <a:r>
              <a:rPr lang="en-US" altLang="zh-CN" sz="1200" i="1" dirty="0" smtClean="0">
                <a:latin typeface="+mj-lt"/>
                <a:ea typeface="SimSun" pitchFamily="2" charset="-122"/>
                <a:cs typeface="Arial" panose="020B0604020202020204" pitchFamily="34" charset="0"/>
              </a:rPr>
              <a:t>m. Phys.</a:t>
            </a:r>
            <a:r>
              <a:rPr lang="en-US" altLang="zh-CN" sz="1200" b="1" dirty="0" smtClean="0">
                <a:latin typeface="+mj-lt"/>
                <a:ea typeface="SimSun" pitchFamily="2" charset="-122"/>
                <a:cs typeface="Arial" panose="020B0604020202020204" pitchFamily="34" charset="0"/>
              </a:rPr>
              <a:t> 2000</a:t>
            </a:r>
            <a:r>
              <a:rPr lang="en-US" altLang="zh-CN" sz="1200" dirty="0" smtClean="0">
                <a:latin typeface="+mj-lt"/>
                <a:ea typeface="SimSun" pitchFamily="2" charset="-122"/>
                <a:cs typeface="Arial" panose="020B0604020202020204" pitchFamily="34" charset="0"/>
              </a:rPr>
              <a:t>, 112, 7811-7821.</a:t>
            </a:r>
            <a:endParaRPr lang="en-US" altLang="zh-CN" sz="1200" dirty="0" smtClean="0">
              <a:latin typeface="+mn-lt"/>
              <a:ea typeface="SimSun" pitchFamily="2" charset="-122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0"/>
            <a:ext cx="10509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400" i="1" dirty="0" smtClean="0">
                <a:solidFill>
                  <a:prstClr val="black"/>
                </a:solidFill>
                <a:latin typeface="Calibri"/>
                <a:ea typeface="+mn-ea"/>
              </a:rPr>
              <a:t>Background</a:t>
            </a:r>
            <a:endParaRPr lang="en-US" sz="1400" i="1" dirty="0">
              <a:solidFill>
                <a:prstClr val="black"/>
              </a:solidFill>
              <a:latin typeface="Calibri"/>
              <a:ea typeface="+mn-ea"/>
            </a:endParaRPr>
          </a:p>
        </p:txBody>
      </p:sp>
      <p:pic>
        <p:nvPicPr>
          <p:cNvPr id="19459" name="Picture 3" descr="C:\Users\Louis\Desktop\Dissertation\Figures\Exciton Diffusion Layered Devic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5185" y="1447800"/>
            <a:ext cx="5133166" cy="2167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8978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76200"/>
            <a:ext cx="8229600" cy="1143000"/>
          </a:xfrm>
        </p:spPr>
        <p:txBody>
          <a:bodyPr>
            <a:normAutofit/>
          </a:bodyPr>
          <a:lstStyle/>
          <a:p>
            <a:r>
              <a:rPr lang="en-US" sz="2800" b="1" i="1" dirty="0" smtClean="0">
                <a:solidFill>
                  <a:srgbClr val="7030A0"/>
                </a:solidFill>
                <a:latin typeface="Helvetica" pitchFamily="34" charset="0"/>
              </a:rPr>
              <a:t>Outline</a:t>
            </a:r>
            <a:endParaRPr lang="en-US" sz="2800" b="1" i="1" dirty="0">
              <a:solidFill>
                <a:srgbClr val="7030A0"/>
              </a:solidFill>
              <a:latin typeface="Helvetica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4114800" cy="5638800"/>
          </a:xfrm>
        </p:spPr>
        <p:txBody>
          <a:bodyPr>
            <a:normAutofit/>
          </a:bodyPr>
          <a:lstStyle/>
          <a:p>
            <a:pPr>
              <a:buClr>
                <a:srgbClr val="7030A0"/>
              </a:buClr>
            </a:pPr>
            <a:r>
              <a:rPr lang="en-US" sz="2000" dirty="0" smtClean="0"/>
              <a:t>Background</a:t>
            </a:r>
          </a:p>
          <a:p>
            <a:pPr lvl="1">
              <a:buClr>
                <a:srgbClr val="7030A0"/>
              </a:buClr>
            </a:pPr>
            <a:r>
              <a:rPr lang="en-US" sz="1600" dirty="0" smtClean="0"/>
              <a:t>Conjugated Polymers &amp; Nanoparticles</a:t>
            </a:r>
          </a:p>
          <a:p>
            <a:pPr lvl="1">
              <a:buClr>
                <a:srgbClr val="7030A0"/>
              </a:buClr>
            </a:pPr>
            <a:r>
              <a:rPr lang="en-US" sz="1600" dirty="0"/>
              <a:t>Why Study CPNs?</a:t>
            </a:r>
          </a:p>
          <a:p>
            <a:pPr lvl="1">
              <a:buClr>
                <a:srgbClr val="7030A0"/>
              </a:buClr>
            </a:pPr>
            <a:r>
              <a:rPr lang="en-US" sz="1600" dirty="0" smtClean="0"/>
              <a:t>Excited </a:t>
            </a:r>
            <a:r>
              <a:rPr lang="en-US" sz="1600" dirty="0" smtClean="0"/>
              <a:t>States in CPs and </a:t>
            </a:r>
            <a:r>
              <a:rPr lang="en-US" sz="1600" dirty="0" smtClean="0"/>
              <a:t>CPNs</a:t>
            </a:r>
            <a:endParaRPr lang="en-US" sz="1200" dirty="0"/>
          </a:p>
          <a:p>
            <a:pPr>
              <a:buClr>
                <a:srgbClr val="7030A0"/>
              </a:buClr>
            </a:pPr>
            <a:r>
              <a:rPr lang="en-US" sz="2000" dirty="0" smtClean="0"/>
              <a:t>Dye-Doped PFBT CPNs</a:t>
            </a:r>
          </a:p>
          <a:p>
            <a:pPr lvl="1">
              <a:buClr>
                <a:srgbClr val="7030A0"/>
              </a:buClr>
            </a:pPr>
            <a:r>
              <a:rPr lang="en-US" sz="1600" dirty="0" smtClean="0"/>
              <a:t>Red-shifted Emission</a:t>
            </a:r>
          </a:p>
          <a:p>
            <a:pPr lvl="1">
              <a:buClr>
                <a:srgbClr val="7030A0"/>
              </a:buClr>
            </a:pPr>
            <a:r>
              <a:rPr lang="en-US" sz="1600" dirty="0" smtClean="0"/>
              <a:t>Complex Fluorescence Lifetime Kinetics</a:t>
            </a:r>
          </a:p>
          <a:p>
            <a:pPr lvl="1">
              <a:buClr>
                <a:srgbClr val="7030A0"/>
              </a:buClr>
            </a:pPr>
            <a:r>
              <a:rPr lang="en-US" sz="1600" dirty="0" smtClean="0"/>
              <a:t>Modeling to Determine Intrinsic L</a:t>
            </a:r>
            <a:r>
              <a:rPr lang="en-US" sz="1600" baseline="-25000" dirty="0" smtClean="0"/>
              <a:t>D</a:t>
            </a:r>
          </a:p>
          <a:p>
            <a:pPr>
              <a:buClr>
                <a:srgbClr val="7030A0"/>
              </a:buClr>
            </a:pPr>
            <a:r>
              <a:rPr lang="en-US" sz="2000" dirty="0" smtClean="0"/>
              <a:t>Solvent-Induced Swelling of CPNs</a:t>
            </a:r>
          </a:p>
          <a:p>
            <a:pPr lvl="1">
              <a:buClr>
                <a:srgbClr val="7030A0"/>
              </a:buClr>
            </a:pPr>
            <a:r>
              <a:rPr lang="en-US" sz="1600" dirty="0" smtClean="0"/>
              <a:t>Fluorescence Quantum Yield/Spectral Shifting</a:t>
            </a:r>
          </a:p>
          <a:p>
            <a:pPr lvl="1">
              <a:buClr>
                <a:srgbClr val="7030A0"/>
              </a:buClr>
            </a:pPr>
            <a:r>
              <a:rPr lang="en-US" sz="1600" dirty="0" smtClean="0"/>
              <a:t> Picosecond Decay Kinetics</a:t>
            </a:r>
          </a:p>
          <a:p>
            <a:pPr lvl="1">
              <a:buClr>
                <a:srgbClr val="7030A0"/>
              </a:buClr>
            </a:pPr>
            <a:r>
              <a:rPr lang="en-US" sz="1600" dirty="0" smtClean="0"/>
              <a:t>Fluorescence Anisotropy Decay</a:t>
            </a:r>
          </a:p>
          <a:p>
            <a:pPr lvl="1">
              <a:buClr>
                <a:srgbClr val="7030A0"/>
              </a:buClr>
            </a:pPr>
            <a:r>
              <a:rPr lang="en-US" sz="1600" dirty="0" smtClean="0"/>
              <a:t>Lattice Model</a:t>
            </a:r>
          </a:p>
          <a:p>
            <a:pPr lvl="1">
              <a:buClr>
                <a:srgbClr val="7030A0"/>
              </a:buClr>
            </a:pPr>
            <a:r>
              <a:rPr lang="en-US" sz="1600" dirty="0" smtClean="0"/>
              <a:t>Quantum Yield/Mobility Tradeoff</a:t>
            </a:r>
          </a:p>
          <a:p>
            <a:pPr>
              <a:buClr>
                <a:srgbClr val="7030A0"/>
              </a:buClr>
            </a:pPr>
            <a:r>
              <a:rPr lang="en-US" sz="2000" dirty="0" smtClean="0"/>
              <a:t>Summary</a:t>
            </a:r>
            <a:endParaRPr lang="en-US" sz="2000" dirty="0"/>
          </a:p>
          <a:p>
            <a:pPr>
              <a:buClr>
                <a:srgbClr val="7030A0"/>
              </a:buClr>
            </a:pPr>
            <a:r>
              <a:rPr lang="en-US" sz="2000" dirty="0"/>
              <a:t>Acknowledgements</a:t>
            </a:r>
          </a:p>
          <a:p>
            <a:pPr marL="457200" lvl="1" indent="0">
              <a:buClr>
                <a:srgbClr val="7030A0"/>
              </a:buClr>
              <a:buNone/>
            </a:pPr>
            <a:endParaRPr lang="en-US" sz="16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1AE44-6B36-4843-8301-1082FF55F75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876800" y="1066800"/>
            <a:ext cx="3962400" cy="5638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buClr>
                <a:srgbClr val="7030A0"/>
              </a:buClr>
            </a:pPr>
            <a:endParaRPr lang="en-US" sz="2000" dirty="0" smtClean="0">
              <a:solidFill>
                <a:prstClr val="black"/>
              </a:solidFill>
            </a:endParaRPr>
          </a:p>
        </p:txBody>
      </p:sp>
      <p:pic>
        <p:nvPicPr>
          <p:cNvPr id="6" name="Picture 11" descr="academicSymbolWdm_copur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6238" y="115888"/>
            <a:ext cx="1960562" cy="417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50957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i="1" dirty="0" smtClean="0">
                <a:solidFill>
                  <a:srgbClr val="7030A0"/>
                </a:solidFill>
                <a:latin typeface="Helvetica" pitchFamily="34" charset="0"/>
              </a:rPr>
              <a:t>CPN </a:t>
            </a:r>
            <a:r>
              <a:rPr lang="en-US" sz="2800" b="1" i="1" dirty="0" err="1" smtClean="0">
                <a:solidFill>
                  <a:srgbClr val="7030A0"/>
                </a:solidFill>
                <a:latin typeface="Helvetica" pitchFamily="34" charset="0"/>
              </a:rPr>
              <a:t>Photophysics</a:t>
            </a:r>
            <a:endParaRPr lang="en-US" sz="2800" b="1" i="1" dirty="0">
              <a:solidFill>
                <a:srgbClr val="7030A0"/>
              </a:solidFill>
              <a:latin typeface="Helvetica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305800" cy="4742765"/>
          </a:xfrm>
        </p:spPr>
        <p:txBody>
          <a:bodyPr>
            <a:normAutofit lnSpcReduction="10000"/>
          </a:bodyPr>
          <a:lstStyle/>
          <a:p>
            <a:pPr>
              <a:buClr>
                <a:srgbClr val="7030A0"/>
              </a:buClr>
            </a:pPr>
            <a:r>
              <a:rPr lang="en-US" dirty="0"/>
              <a:t>Want a model that can explain </a:t>
            </a:r>
            <a:r>
              <a:rPr lang="en-US" dirty="0" smtClean="0"/>
              <a:t>the complex photophysics of CPNs</a:t>
            </a:r>
            <a:endParaRPr lang="en-US" dirty="0" smtClean="0"/>
          </a:p>
          <a:p>
            <a:pPr lvl="1">
              <a:buClr>
                <a:srgbClr val="7030A0"/>
              </a:buClr>
            </a:pPr>
            <a:r>
              <a:rPr lang="en-US" dirty="0" err="1" smtClean="0"/>
              <a:t>Exciton</a:t>
            </a:r>
            <a:r>
              <a:rPr lang="en-US" dirty="0" smtClean="0"/>
              <a:t> Diffusion Energy Transfer Model</a:t>
            </a:r>
          </a:p>
          <a:p>
            <a:pPr>
              <a:buClr>
                <a:srgbClr val="7030A0"/>
              </a:buClr>
            </a:pPr>
            <a:r>
              <a:rPr lang="en-US" dirty="0"/>
              <a:t>Want to understand the underlying rate processes in CPNs as well as the length and time scales of </a:t>
            </a:r>
            <a:r>
              <a:rPr lang="en-US" dirty="0" err="1"/>
              <a:t>nanoscale</a:t>
            </a:r>
            <a:r>
              <a:rPr lang="en-US" dirty="0"/>
              <a:t> events in CPNs</a:t>
            </a:r>
          </a:p>
          <a:p>
            <a:pPr lvl="1">
              <a:buClr>
                <a:srgbClr val="7030A0"/>
              </a:buClr>
            </a:pPr>
            <a:r>
              <a:rPr lang="en-US" dirty="0"/>
              <a:t>Aid in optimizing CPNs for imaging applications and photovoltaic/OLED applications</a:t>
            </a:r>
          </a:p>
          <a:p>
            <a:pPr lvl="1">
              <a:buClr>
                <a:srgbClr val="7030A0"/>
              </a:buClr>
            </a:pPr>
            <a:r>
              <a:rPr lang="en-US" dirty="0"/>
              <a:t>Utilize a variety of time-resolved techniques to address these issues from multiple </a:t>
            </a:r>
            <a:r>
              <a:rPr lang="en-US" dirty="0" smtClean="0"/>
              <a:t>angles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1AE44-6B36-4843-8301-1082FF55F75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0"/>
            <a:ext cx="10509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400" i="1" dirty="0" smtClean="0">
                <a:solidFill>
                  <a:prstClr val="black"/>
                </a:solidFill>
                <a:latin typeface="Calibri"/>
                <a:ea typeface="+mn-ea"/>
              </a:rPr>
              <a:t>Background</a:t>
            </a:r>
            <a:endParaRPr lang="en-US" sz="1400" i="1" dirty="0">
              <a:solidFill>
                <a:prstClr val="black"/>
              </a:solidFill>
              <a:latin typeface="Calibri"/>
              <a:ea typeface="+mn-ea"/>
            </a:endParaRPr>
          </a:p>
        </p:txBody>
      </p:sp>
      <p:pic>
        <p:nvPicPr>
          <p:cNvPr id="6" name="Picture 11" descr="academicSymbolWdm_copur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6238" y="115888"/>
            <a:ext cx="1960562" cy="417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47712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</p:spPr>
        <p:txBody>
          <a:bodyPr>
            <a:normAutofit/>
          </a:bodyPr>
          <a:lstStyle/>
          <a:p>
            <a:r>
              <a:rPr lang="en-US" sz="2800" b="1" i="1" dirty="0" smtClean="0">
                <a:solidFill>
                  <a:srgbClr val="7030A0"/>
                </a:solidFill>
                <a:latin typeface="Helvetica" pitchFamily="34" charset="0"/>
              </a:rPr>
              <a:t>Red-shifted CPNs via </a:t>
            </a:r>
            <a:r>
              <a:rPr lang="en-US" sz="2800" b="1" i="1" dirty="0" err="1" smtClean="0">
                <a:solidFill>
                  <a:srgbClr val="7030A0"/>
                </a:solidFill>
                <a:latin typeface="Helvetica" pitchFamily="34" charset="0"/>
              </a:rPr>
              <a:t>Förster</a:t>
            </a:r>
            <a:r>
              <a:rPr lang="en-US" sz="2800" b="1" i="1" dirty="0" smtClean="0">
                <a:solidFill>
                  <a:srgbClr val="7030A0"/>
                </a:solidFill>
                <a:latin typeface="Helvetica" pitchFamily="34" charset="0"/>
              </a:rPr>
              <a:t> Resonance Energy Transfer</a:t>
            </a:r>
            <a:endParaRPr lang="en-US" sz="2800" b="1" i="1" dirty="0">
              <a:solidFill>
                <a:srgbClr val="7030A0"/>
              </a:solidFill>
              <a:latin typeface="Helvetica" pitchFamily="34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457200" y="1798637"/>
            <a:ext cx="4038600" cy="452596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4648200" y="1874837"/>
            <a:ext cx="4038600" cy="4525963"/>
          </a:xfrm>
        </p:spPr>
        <p:txBody>
          <a:bodyPr>
            <a:normAutofit fontScale="92500" lnSpcReduction="20000"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sz="1700" b="1" dirty="0" smtClean="0">
              <a:latin typeface="Helvetica" pitchFamily="34" charset="0"/>
            </a:endParaRPr>
          </a:p>
          <a:p>
            <a:pPr marL="0" indent="0">
              <a:buNone/>
            </a:pPr>
            <a:endParaRPr lang="en-US" sz="1700" b="1" dirty="0" smtClean="0">
              <a:latin typeface="Helvetica" pitchFamily="34" charset="0"/>
            </a:endParaRPr>
          </a:p>
          <a:p>
            <a:pPr marL="0" indent="0">
              <a:buNone/>
            </a:pPr>
            <a:r>
              <a:rPr lang="en-US" sz="1700" b="1" dirty="0" smtClean="0">
                <a:latin typeface="Helvetica" pitchFamily="34" charset="0"/>
              </a:rPr>
              <a:t>PFBT</a:t>
            </a:r>
            <a:r>
              <a:rPr lang="en-US" sz="1700" dirty="0" smtClean="0">
                <a:latin typeface="Helvetica" pitchFamily="34" charset="0"/>
              </a:rPr>
              <a:t> – Host Polymer</a:t>
            </a:r>
          </a:p>
          <a:p>
            <a:pPr>
              <a:buClr>
                <a:srgbClr val="7030A0"/>
              </a:buClr>
            </a:pPr>
            <a:r>
              <a:rPr lang="en-US" sz="1700" dirty="0" smtClean="0">
                <a:latin typeface="Helvetica" pitchFamily="34" charset="0"/>
              </a:rPr>
              <a:t>Very </a:t>
            </a:r>
            <a:r>
              <a:rPr lang="en-US" sz="1700" dirty="0" err="1" smtClean="0">
                <a:latin typeface="Helvetica" pitchFamily="34" charset="0"/>
              </a:rPr>
              <a:t>photostable</a:t>
            </a:r>
            <a:r>
              <a:rPr lang="en-US" sz="1700" dirty="0" smtClean="0">
                <a:latin typeface="Helvetica" pitchFamily="34" charset="0"/>
              </a:rPr>
              <a:t> (~10</a:t>
            </a:r>
            <a:r>
              <a:rPr lang="en-US" sz="1700" baseline="30000" dirty="0">
                <a:latin typeface="Helvetica" pitchFamily="34" charset="0"/>
              </a:rPr>
              <a:t>9</a:t>
            </a:r>
            <a:r>
              <a:rPr lang="en-US" sz="1700" dirty="0" smtClean="0">
                <a:latin typeface="Helvetica" pitchFamily="34" charset="0"/>
              </a:rPr>
              <a:t> photons/CPN emitted before photobleaching)</a:t>
            </a:r>
          </a:p>
          <a:p>
            <a:pPr>
              <a:buClr>
                <a:srgbClr val="7030A0"/>
              </a:buClr>
            </a:pPr>
            <a:r>
              <a:rPr lang="en-US" sz="1700" dirty="0" smtClean="0">
                <a:latin typeface="Helvetica" pitchFamily="34" charset="0"/>
              </a:rPr>
              <a:t>High quantum yield (0.66 in THF)</a:t>
            </a:r>
          </a:p>
          <a:p>
            <a:pPr>
              <a:buClr>
                <a:srgbClr val="7030A0"/>
              </a:buClr>
            </a:pPr>
            <a:r>
              <a:rPr lang="en-US" sz="1700" dirty="0" smtClean="0">
                <a:latin typeface="Helvetica" pitchFamily="34" charset="0"/>
              </a:rPr>
              <a:t>Broad emission spectrum</a:t>
            </a:r>
          </a:p>
          <a:p>
            <a:pPr marL="0" indent="0">
              <a:buNone/>
            </a:pPr>
            <a:r>
              <a:rPr lang="en-US" sz="1700" b="1" dirty="0" err="1" smtClean="0">
                <a:latin typeface="Helvetica" pitchFamily="34" charset="0"/>
              </a:rPr>
              <a:t>Perylene</a:t>
            </a:r>
            <a:r>
              <a:rPr lang="en-US" sz="1700" b="1" dirty="0" smtClean="0">
                <a:latin typeface="Helvetica" pitchFamily="34" charset="0"/>
              </a:rPr>
              <a:t> Red</a:t>
            </a:r>
            <a:r>
              <a:rPr lang="en-US" sz="1700" dirty="0" smtClean="0">
                <a:latin typeface="Helvetica" pitchFamily="34" charset="0"/>
              </a:rPr>
              <a:t> – Nonpolar dye dopant</a:t>
            </a:r>
            <a:endParaRPr lang="en-US" sz="1700" b="1" dirty="0">
              <a:latin typeface="Helvetica" pitchFamily="34" charset="0"/>
            </a:endParaRPr>
          </a:p>
          <a:p>
            <a:pPr>
              <a:buClr>
                <a:srgbClr val="7030A0"/>
              </a:buClr>
            </a:pPr>
            <a:r>
              <a:rPr lang="en-US" sz="1700" dirty="0" smtClean="0">
                <a:latin typeface="Helvetica" pitchFamily="34" charset="0"/>
              </a:rPr>
              <a:t>High quantum yield (0.98 in DCM)</a:t>
            </a:r>
          </a:p>
          <a:p>
            <a:pPr>
              <a:buClr>
                <a:srgbClr val="7030A0"/>
              </a:buClr>
            </a:pPr>
            <a:r>
              <a:rPr lang="en-US" sz="1700" dirty="0" smtClean="0">
                <a:latin typeface="Helvetica" pitchFamily="34" charset="0"/>
              </a:rPr>
              <a:t>Laser dye – highly </a:t>
            </a:r>
            <a:r>
              <a:rPr lang="en-US" sz="1700" dirty="0" err="1" smtClean="0">
                <a:latin typeface="Helvetica" pitchFamily="34" charset="0"/>
              </a:rPr>
              <a:t>photostable</a:t>
            </a:r>
            <a:endParaRPr lang="en-US" sz="1700" dirty="0" smtClean="0">
              <a:latin typeface="Helvetica" pitchFamily="34" charset="0"/>
            </a:endParaRPr>
          </a:p>
          <a:p>
            <a:pPr>
              <a:buClr>
                <a:srgbClr val="7030A0"/>
              </a:buClr>
            </a:pPr>
            <a:r>
              <a:rPr lang="en-US" sz="1700" dirty="0" smtClean="0">
                <a:latin typeface="Helvetica" pitchFamily="34" charset="0"/>
              </a:rPr>
              <a:t>Excellent spectral overlap with PFBT</a:t>
            </a:r>
          </a:p>
          <a:p>
            <a:pPr>
              <a:buClr>
                <a:srgbClr val="7030A0"/>
              </a:buClr>
            </a:pPr>
            <a:r>
              <a:rPr lang="en-US" sz="1700" dirty="0" smtClean="0">
                <a:latin typeface="Helvetica" pitchFamily="34" charset="0"/>
              </a:rPr>
              <a:t>Red-shifted emission spectrum</a:t>
            </a:r>
          </a:p>
        </p:txBody>
      </p:sp>
      <p:pic>
        <p:nvPicPr>
          <p:cNvPr id="1026" name="Picture 2" descr="C:\Users\Louis\Desktop\Proposal\overlap edi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840402"/>
            <a:ext cx="2822448" cy="2216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3401" y="1615835"/>
            <a:ext cx="7582298" cy="2270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photon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1810" y="1828800"/>
            <a:ext cx="911225" cy="122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3" descr="photon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9575" y="1981200"/>
            <a:ext cx="911225" cy="123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4" descr="photon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9575" y="2362200"/>
            <a:ext cx="911225" cy="123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15" descr="photon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9575" y="2590800"/>
            <a:ext cx="911225" cy="123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16" descr="redphoton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1223278">
            <a:off x="7307578" y="1921477"/>
            <a:ext cx="993775" cy="134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17" descr="redphoton"/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83972">
            <a:off x="6954415" y="937913"/>
            <a:ext cx="134937" cy="993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18" descr="redphoton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195194">
            <a:off x="7011672" y="2984656"/>
            <a:ext cx="993775" cy="134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19" descr="redphoton"/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1606397">
            <a:off x="5615924" y="3035996"/>
            <a:ext cx="993775" cy="134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0" y="-2977"/>
            <a:ext cx="17976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400" i="1" dirty="0" smtClean="0">
                <a:solidFill>
                  <a:prstClr val="black"/>
                </a:solidFill>
                <a:latin typeface="Calibri"/>
                <a:ea typeface="+mn-ea"/>
              </a:rPr>
              <a:t>Dye-Doped PFBT CPNs</a:t>
            </a:r>
            <a:endParaRPr lang="en-US" sz="1400" i="1" dirty="0">
              <a:solidFill>
                <a:prstClr val="black"/>
              </a:solidFill>
              <a:latin typeface="Calibri"/>
              <a:ea typeface="+mn-ea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1AE44-6B36-4843-8301-1082FF55F75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22" name="Picture 11" descr="academicSymbolWdm_copur.jp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6238" y="115888"/>
            <a:ext cx="1960562" cy="417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0" y="6611779"/>
            <a:ext cx="438613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000" dirty="0" smtClean="0">
                <a:solidFill>
                  <a:prstClr val="black"/>
                </a:solidFill>
                <a:latin typeface="Helvetica" pitchFamily="34" charset="0"/>
                <a:ea typeface="+mn-ea"/>
              </a:rPr>
              <a:t>Groff, L. C., Wang, X., McNeill, J. D., </a:t>
            </a:r>
            <a:r>
              <a:rPr lang="en-US" sz="1000" i="1" dirty="0" smtClean="0">
                <a:solidFill>
                  <a:prstClr val="black"/>
                </a:solidFill>
                <a:latin typeface="Helvetica" pitchFamily="34" charset="0"/>
                <a:ea typeface="+mn-ea"/>
              </a:rPr>
              <a:t>J. Phys. Chem. C </a:t>
            </a:r>
            <a:r>
              <a:rPr lang="en-US" sz="1000" b="1" dirty="0" smtClean="0">
                <a:solidFill>
                  <a:prstClr val="black"/>
                </a:solidFill>
                <a:latin typeface="Helvetica" pitchFamily="34" charset="0"/>
                <a:ea typeface="+mn-ea"/>
              </a:rPr>
              <a:t>2013</a:t>
            </a:r>
            <a:r>
              <a:rPr lang="en-US" sz="1000" dirty="0" smtClean="0">
                <a:solidFill>
                  <a:prstClr val="black"/>
                </a:solidFill>
                <a:latin typeface="Helvetica" pitchFamily="34" charset="0"/>
                <a:ea typeface="+mn-ea"/>
              </a:rPr>
              <a:t>, 117, 25748. </a:t>
            </a:r>
            <a:endParaRPr lang="en-US" sz="1000" dirty="0">
              <a:solidFill>
                <a:prstClr val="black"/>
              </a:solidFill>
              <a:latin typeface="Helvetica" pitchFamily="34" charset="0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22877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03238"/>
            <a:ext cx="8229600" cy="715962"/>
          </a:xfrm>
        </p:spPr>
        <p:txBody>
          <a:bodyPr>
            <a:normAutofit/>
          </a:bodyPr>
          <a:lstStyle/>
          <a:p>
            <a:r>
              <a:rPr lang="en-US" sz="2800" b="1" i="1" dirty="0" smtClean="0">
                <a:solidFill>
                  <a:srgbClr val="7030A0"/>
                </a:solidFill>
              </a:rPr>
              <a:t>Preparing Dye-doped CPNs</a:t>
            </a:r>
            <a:endParaRPr lang="en-US" sz="2800" b="1" i="1" dirty="0">
              <a:solidFill>
                <a:srgbClr val="7030A0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0" y="1874837"/>
            <a:ext cx="4038600" cy="4525963"/>
          </a:xfrm>
        </p:spPr>
        <p:txBody>
          <a:bodyPr/>
          <a:lstStyle/>
          <a:p>
            <a:pPr>
              <a:buClr>
                <a:srgbClr val="7030A0"/>
              </a:buClr>
            </a:pPr>
            <a:r>
              <a:rPr lang="en-US" b="1" dirty="0" smtClean="0"/>
              <a:t>Reprecipitation method</a:t>
            </a:r>
          </a:p>
          <a:p>
            <a:pPr lvl="1">
              <a:buClr>
                <a:srgbClr val="7030A0"/>
              </a:buClr>
            </a:pPr>
            <a:r>
              <a:rPr lang="en-US" dirty="0" smtClean="0"/>
              <a:t>Polymer/dye dissolved in THF</a:t>
            </a:r>
          </a:p>
          <a:p>
            <a:pPr lvl="1">
              <a:buClr>
                <a:srgbClr val="7030A0"/>
              </a:buClr>
            </a:pPr>
            <a:r>
              <a:rPr lang="en-US" dirty="0" smtClean="0"/>
              <a:t>Dilute solution</a:t>
            </a:r>
          </a:p>
          <a:p>
            <a:pPr lvl="1">
              <a:buClr>
                <a:srgbClr val="7030A0"/>
              </a:buClr>
            </a:pPr>
            <a:r>
              <a:rPr lang="en-US" dirty="0" smtClean="0"/>
              <a:t>Rapidly mix with water under sonication (30 s)</a:t>
            </a:r>
          </a:p>
          <a:p>
            <a:pPr lvl="1">
              <a:buClr>
                <a:srgbClr val="7030A0"/>
              </a:buClr>
            </a:pPr>
            <a:r>
              <a:rPr lang="en-US" dirty="0" smtClean="0"/>
              <a:t>Remove THF and filter to remove large aggregates</a:t>
            </a:r>
          </a:p>
          <a:p>
            <a:pPr lvl="1">
              <a:buClr>
                <a:srgbClr val="7030A0"/>
              </a:buClr>
            </a:pPr>
            <a:r>
              <a:rPr lang="en-US" dirty="0" smtClean="0"/>
              <a:t>Mean particle size ~10 nm</a:t>
            </a:r>
          </a:p>
        </p:txBody>
      </p:sp>
      <p:pic>
        <p:nvPicPr>
          <p:cNvPr id="1028" name="Picture 4" descr="C:\Users\Louis\Desktop\Proposal\NP Prep Slide Fig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234" y="1752600"/>
            <a:ext cx="4650566" cy="4389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0" y="0"/>
            <a:ext cx="17976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+mj-lt"/>
              </a:rPr>
              <a:t>Dye-Doped PFBT CPNs</a:t>
            </a:r>
            <a:endParaRPr lang="en-US" sz="1400" i="1" dirty="0">
              <a:latin typeface="+mj-lt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1AE44-6B36-4843-8301-1082FF55F754}" type="slidenum">
              <a:rPr lang="en-US" smtClean="0"/>
              <a:t>22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0" y="6611779"/>
            <a:ext cx="438613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000" dirty="0" smtClean="0">
                <a:solidFill>
                  <a:prstClr val="black"/>
                </a:solidFill>
                <a:latin typeface="Helvetica" pitchFamily="34" charset="0"/>
                <a:ea typeface="+mn-ea"/>
              </a:rPr>
              <a:t>Groff, L. C., Wang, X., McNeill, J. D., </a:t>
            </a:r>
            <a:r>
              <a:rPr lang="en-US" sz="1000" i="1" dirty="0" smtClean="0">
                <a:solidFill>
                  <a:prstClr val="black"/>
                </a:solidFill>
                <a:latin typeface="Helvetica" pitchFamily="34" charset="0"/>
                <a:ea typeface="+mn-ea"/>
              </a:rPr>
              <a:t>J. Phys. Chem. C </a:t>
            </a:r>
            <a:r>
              <a:rPr lang="en-US" sz="1000" b="1" dirty="0" smtClean="0">
                <a:solidFill>
                  <a:prstClr val="black"/>
                </a:solidFill>
                <a:latin typeface="Helvetica" pitchFamily="34" charset="0"/>
                <a:ea typeface="+mn-ea"/>
              </a:rPr>
              <a:t>2013</a:t>
            </a:r>
            <a:r>
              <a:rPr lang="en-US" sz="1000" dirty="0" smtClean="0">
                <a:solidFill>
                  <a:prstClr val="black"/>
                </a:solidFill>
                <a:latin typeface="Helvetica" pitchFamily="34" charset="0"/>
                <a:ea typeface="+mn-ea"/>
              </a:rPr>
              <a:t>, 117, 25748. </a:t>
            </a:r>
            <a:endParaRPr lang="en-US" sz="1000" dirty="0">
              <a:solidFill>
                <a:prstClr val="black"/>
              </a:solidFill>
              <a:latin typeface="Helvetica" pitchFamily="34" charset="0"/>
              <a:ea typeface="+mn-ea"/>
            </a:endParaRPr>
          </a:p>
        </p:txBody>
      </p:sp>
      <p:pic>
        <p:nvPicPr>
          <p:cNvPr id="9" name="Picture 11" descr="academicSymbolWdm_copur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6238" y="115888"/>
            <a:ext cx="1960562" cy="417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08417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>
            <a:normAutofit/>
          </a:bodyPr>
          <a:lstStyle/>
          <a:p>
            <a:r>
              <a:rPr lang="en-US" sz="2800" b="1" i="1" dirty="0" err="1" smtClean="0">
                <a:solidFill>
                  <a:srgbClr val="7030A0"/>
                </a:solidFill>
                <a:latin typeface="Helvetica" pitchFamily="34" charset="0"/>
              </a:rPr>
              <a:t>Förster</a:t>
            </a:r>
            <a:r>
              <a:rPr lang="en-US" sz="2800" b="1" i="1" dirty="0" smtClean="0">
                <a:solidFill>
                  <a:srgbClr val="7030A0"/>
                </a:solidFill>
                <a:latin typeface="Helvetica" pitchFamily="34" charset="0"/>
              </a:rPr>
              <a:t> Resonance Energy Transfer</a:t>
            </a:r>
            <a:endParaRPr lang="en-US" sz="2800" b="1" i="1" dirty="0">
              <a:solidFill>
                <a:srgbClr val="7030A0"/>
              </a:solidFill>
              <a:latin typeface="Helvetica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81000" y="1447800"/>
                <a:ext cx="4267200" cy="4953000"/>
              </a:xfrm>
            </p:spPr>
            <p:txBody>
              <a:bodyPr>
                <a:normAutofit fontScale="70000" lnSpcReduction="20000"/>
              </a:bodyPr>
              <a:lstStyle/>
              <a:p>
                <a:pPr>
                  <a:buClr>
                    <a:srgbClr val="7030A0"/>
                  </a:buClr>
                </a:pPr>
                <a:r>
                  <a:rPr lang="en-US" dirty="0" smtClean="0"/>
                  <a:t>Interacting chromophore transition dipoles</a:t>
                </a:r>
              </a:p>
              <a:p>
                <a:pPr lvl="1">
                  <a:buClr>
                    <a:srgbClr val="7030A0"/>
                  </a:buClr>
                </a:pPr>
                <a:r>
                  <a:rPr lang="en-US" dirty="0" smtClean="0"/>
                  <a:t>Related to dimer model</a:t>
                </a:r>
              </a:p>
              <a:p>
                <a:pPr lvl="1">
                  <a:buClr>
                    <a:srgbClr val="7030A0"/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𝑑𝑑</m:t>
                        </m:r>
                      </m:sub>
                    </m:sSub>
                    <m:r>
                      <a:rPr lang="en-US" i="1" smtClean="0">
                        <a:latin typeface="Cambria Math"/>
                        <a:ea typeface="Cambria Math"/>
                      </a:rPr>
                      <m:t>∝</m:t>
                    </m:r>
                    <m:sSup>
                      <m:sSupPr>
                        <m:ctrlPr>
                          <a:rPr lang="en-US" i="1" smtClean="0">
                            <a:latin typeface="Cambria Math"/>
                            <a:ea typeface="Cambria Math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−3</m:t>
                        </m:r>
                      </m:sup>
                    </m:sSup>
                  </m:oMath>
                </a14:m>
                <a:endParaRPr lang="en-US" dirty="0" smtClean="0"/>
              </a:p>
              <a:p>
                <a:pPr lvl="1">
                  <a:buClr>
                    <a:srgbClr val="7030A0"/>
                  </a:buClr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dirty="0"/>
                          <m:t>|</m:t>
                        </m:r>
                        <m:r>
                          <a:rPr lang="en-US" i="1">
                            <a:latin typeface="Cambria Math"/>
                          </a:rPr>
                          <m:t>𝐴</m:t>
                        </m:r>
                        <m:d>
                          <m:dPr>
                            <m:ctrlPr>
                              <a:rPr lang="en-US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/>
                              </a:rPr>
                              <m:t>𝑡</m:t>
                            </m:r>
                          </m:e>
                        </m:d>
                        <m:r>
                          <a:rPr lang="en-US" i="1">
                            <a:latin typeface="Cambria Math"/>
                          </a:rPr>
                          <m:t>|</m:t>
                        </m:r>
                      </m:e>
                      <m:sup>
                        <m:r>
                          <a:rPr lang="en-US" i="1"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/>
                      </a:rPr>
                      <m:t>=2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𝜋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ℏ</m:t>
                    </m:r>
                    <m:sSup>
                      <m:sSupPr>
                        <m:ctrlPr>
                          <a:rPr lang="en-US" i="1">
                            <a:latin typeface="Cambria Math"/>
                            <a:ea typeface="Cambria Math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i="1">
                                <a:latin typeface="Cambria Math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|</m:t>
                            </m:r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𝑑𝑑</m:t>
                            </m:r>
                          </m:sub>
                        </m:sSub>
                        <m:r>
                          <a:rPr lang="en-US" i="1">
                            <a:latin typeface="Cambria Math"/>
                            <a:ea typeface="Cambria Math"/>
                          </a:rPr>
                          <m:t>|</m:t>
                        </m:r>
                      </m:e>
                      <m:sup>
                        <m:r>
                          <a:rPr lang="en-US" i="1">
                            <a:latin typeface="Cambria Math"/>
                            <a:ea typeface="Cambria Math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/>
                        <a:ea typeface="Cambria Math"/>
                      </a:rPr>
                      <m:t>𝜌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  <a:ea typeface="Cambria Math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latin typeface="Cambria Math"/>
                            <a:ea typeface="Cambria Math"/>
                          </a:rPr>
                          <m:t>𝑟𝑒𝑠</m:t>
                        </m:r>
                      </m:sub>
                    </m:sSub>
                    <m:r>
                      <a:rPr lang="en-US" i="1">
                        <a:latin typeface="Cambria Math"/>
                        <a:ea typeface="Cambria Math"/>
                      </a:rPr>
                      <m:t>)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𝑡</m:t>
                    </m:r>
                  </m:oMath>
                </a14:m>
                <a:endParaRPr lang="en-US" dirty="0" smtClean="0"/>
              </a:p>
              <a:p>
                <a:pPr lvl="1">
                  <a:buClr>
                    <a:srgbClr val="7030A0"/>
                  </a:buClr>
                </a:pPr>
                <a:r>
                  <a:rPr lang="en-US" dirty="0" smtClean="0"/>
                  <a:t>Yields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latin typeface="Cambria Math"/>
                          </a:rPr>
                          <m:t>−6</m:t>
                        </m:r>
                      </m:sup>
                    </m:sSup>
                  </m:oMath>
                </a14:m>
                <a:r>
                  <a:rPr lang="en-US" dirty="0" smtClean="0"/>
                  <a:t> dependence</a:t>
                </a:r>
              </a:p>
              <a:p>
                <a:pPr>
                  <a:buClr>
                    <a:srgbClr val="7030A0"/>
                  </a:buClr>
                </a:pPr>
                <a:r>
                  <a:rPr lang="en-US" dirty="0" smtClean="0"/>
                  <a:t>Non-radiative energy transfer from donor to acceptor</a:t>
                </a:r>
              </a:p>
              <a:p>
                <a:pPr>
                  <a:buClr>
                    <a:srgbClr val="7030A0"/>
                  </a:buClr>
                </a:pPr>
                <a:r>
                  <a:rPr lang="en-US" dirty="0" smtClean="0"/>
                  <a:t>Donor/acceptor can be identical or different</a:t>
                </a:r>
              </a:p>
              <a:p>
                <a:pPr lvl="1">
                  <a:buClr>
                    <a:srgbClr val="7030A0"/>
                  </a:buClr>
                </a:pPr>
                <a:r>
                  <a:rPr lang="en-US" sz="2900" dirty="0" smtClean="0"/>
                  <a:t>Identical: Homotransfer</a:t>
                </a:r>
              </a:p>
              <a:p>
                <a:pPr lvl="2">
                  <a:buClr>
                    <a:srgbClr val="7030A0"/>
                  </a:buClr>
                </a:pPr>
                <a:r>
                  <a:rPr lang="en-US" sz="2500" dirty="0" smtClean="0"/>
                  <a:t>Degenerate chromophores</a:t>
                </a:r>
              </a:p>
              <a:p>
                <a:pPr lvl="2">
                  <a:buClr>
                    <a:srgbClr val="7030A0"/>
                  </a:buClr>
                </a:pPr>
                <a:r>
                  <a:rPr lang="en-US" sz="2500" dirty="0" smtClean="0"/>
                  <a:t>Thermal disorder causes incoherent transfer</a:t>
                </a:r>
              </a:p>
              <a:p>
                <a:pPr lvl="1">
                  <a:buClr>
                    <a:srgbClr val="7030A0"/>
                  </a:buClr>
                </a:pPr>
                <a:r>
                  <a:rPr lang="en-US" sz="2900" dirty="0" smtClean="0"/>
                  <a:t>Different: Heterotransfer</a:t>
                </a:r>
              </a:p>
              <a:p>
                <a:pPr lvl="2">
                  <a:buClr>
                    <a:srgbClr val="7030A0"/>
                  </a:buClr>
                </a:pPr>
                <a:r>
                  <a:rPr lang="en-US" sz="2500" dirty="0" smtClean="0"/>
                  <a:t>Transfer to dopants or defects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1000" y="1447800"/>
                <a:ext cx="4267200" cy="4953000"/>
              </a:xfrm>
              <a:blipFill rotWithShape="1">
                <a:blip r:embed="rId3"/>
                <a:stretch>
                  <a:fillRect l="-1714" t="-1970" r="-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1AE44-6B36-4843-8301-1082FF55F754}" type="slidenum">
              <a:rPr lang="en-US" smtClean="0"/>
              <a:t>23</a:t>
            </a:fld>
            <a:endParaRPr lang="en-US" dirty="0"/>
          </a:p>
        </p:txBody>
      </p:sp>
      <p:sp>
        <p:nvSpPr>
          <p:cNvPr id="15" name="Text Box 102"/>
          <p:cNvSpPr txBox="1">
            <a:spLocks noChangeArrowheads="1"/>
          </p:cNvSpPr>
          <p:nvPr/>
        </p:nvSpPr>
        <p:spPr bwMode="auto">
          <a:xfrm>
            <a:off x="0" y="6396335"/>
            <a:ext cx="58674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sz="1200" dirty="0" err="1">
                <a:latin typeface="+mj-lt"/>
              </a:rPr>
              <a:t>Lakowicz</a:t>
            </a:r>
            <a:r>
              <a:rPr lang="en-US" sz="1200" dirty="0">
                <a:latin typeface="+mj-lt"/>
              </a:rPr>
              <a:t>, J. R., </a:t>
            </a:r>
            <a:r>
              <a:rPr lang="en-US" sz="1200" i="1" dirty="0">
                <a:latin typeface="+mj-lt"/>
              </a:rPr>
              <a:t>Principles of Fluorescence Spectroscopy. Third ed.; New York, 2006.</a:t>
            </a:r>
          </a:p>
          <a:p>
            <a:r>
              <a:rPr lang="en-US" altLang="zh-CN" sz="1200" dirty="0" smtClean="0">
                <a:latin typeface="+mj-lt"/>
                <a:ea typeface="宋体" pitchFamily="2" charset="-122"/>
              </a:rPr>
              <a:t>Förster, T. </a:t>
            </a:r>
            <a:r>
              <a:rPr lang="en-US" altLang="zh-CN" sz="1200" i="1" dirty="0" smtClean="0">
                <a:latin typeface="+mj-lt"/>
                <a:ea typeface="宋体" pitchFamily="2" charset="-122"/>
              </a:rPr>
              <a:t>Ann. Phys.</a:t>
            </a:r>
            <a:r>
              <a:rPr lang="en-US" altLang="zh-CN" sz="1200" dirty="0">
                <a:latin typeface="+mj-lt"/>
                <a:ea typeface="宋体" pitchFamily="2" charset="-122"/>
              </a:rPr>
              <a:t> </a:t>
            </a:r>
            <a:r>
              <a:rPr lang="en-US" altLang="zh-CN" sz="1200" b="1" dirty="0" smtClean="0">
                <a:latin typeface="+mj-lt"/>
                <a:ea typeface="宋体" pitchFamily="2" charset="-122"/>
              </a:rPr>
              <a:t>1948</a:t>
            </a:r>
            <a:r>
              <a:rPr lang="en-US" altLang="zh-CN" sz="1200" dirty="0" smtClean="0">
                <a:latin typeface="+mj-lt"/>
                <a:ea typeface="宋体" pitchFamily="2" charset="-122"/>
              </a:rPr>
              <a:t>, 437, 55-75.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0" y="0"/>
            <a:ext cx="17976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+mj-lt"/>
              </a:rPr>
              <a:t>Dye-Doped PFBT CPNs</a:t>
            </a:r>
            <a:endParaRPr lang="en-US" sz="1400" i="1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5402272" y="1752600"/>
                <a:ext cx="3360728" cy="1418593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𝑘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/>
                            </a:rPr>
                            <m:t>𝑒𝑡</m:t>
                          </m:r>
                        </m:sub>
                      </m:sSub>
                      <m:r>
                        <a:rPr lang="en-US" sz="24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/>
                              <a:ea typeface="Cambria Math"/>
                            </a:rPr>
                            <m:t>𝜏</m:t>
                          </m:r>
                        </m:den>
                      </m:f>
                      <m:sSup>
                        <m:sSupPr>
                          <m:ctrlPr>
                            <a:rPr lang="en-US" sz="2400" b="0" i="1" smtClean="0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0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2400" i="1">
                                      <a:latin typeface="Cambria Math"/>
                                    </a:rPr>
                                    <m:t>𝑅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latin typeface="Cambria Math"/>
                            </a:rPr>
                            <m:t>6</m:t>
                          </m:r>
                        </m:sup>
                      </m:sSup>
                    </m:oMath>
                  </m:oMathPara>
                </a14:m>
                <a:endParaRPr lang="en-US" sz="2400" dirty="0" smtClean="0"/>
              </a:p>
              <a:p>
                <a:endParaRPr lang="en-US" dirty="0" smtClean="0"/>
              </a:p>
              <a:p>
                <a:r>
                  <a:rPr lang="en-US" i="1" dirty="0" smtClean="0"/>
                  <a:t>Energy Transfer Rate Constant</a:t>
                </a:r>
                <a:endParaRPr lang="en-US" i="1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2272" y="1752600"/>
                <a:ext cx="3360728" cy="1418593"/>
              </a:xfrm>
              <a:prstGeom prst="rect">
                <a:avLst/>
              </a:prstGeom>
              <a:blipFill rotWithShape="1">
                <a:blip r:embed="rId4"/>
                <a:stretch>
                  <a:fillRect l="-1264" r="-722" b="-555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3" name="Picture 11" descr="academicSymbolWdm_copur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6238" y="115888"/>
            <a:ext cx="1960562" cy="417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2" name="Picture 2" descr="C:\Users\Louis\Desktop\Dissertation\Figures\PFBT and Perylene Red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3497072"/>
            <a:ext cx="3898392" cy="2598928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4430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90" name="Picture 6" descr="C:\Users\Louis\Desktop\Dissertation\Figures\Kappa2 Illustration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25"/>
          <a:stretch/>
        </p:blipFill>
        <p:spPr bwMode="auto">
          <a:xfrm>
            <a:off x="5334000" y="1022720"/>
            <a:ext cx="2590800" cy="187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>
            <a:normAutofit/>
          </a:bodyPr>
          <a:lstStyle/>
          <a:p>
            <a:r>
              <a:rPr lang="en-US" sz="2800" b="1" i="1" dirty="0" err="1" smtClean="0">
                <a:solidFill>
                  <a:srgbClr val="7030A0"/>
                </a:solidFill>
                <a:latin typeface="Helvetica" pitchFamily="34" charset="0"/>
              </a:rPr>
              <a:t>Förster</a:t>
            </a:r>
            <a:r>
              <a:rPr lang="en-US" sz="2800" b="1" i="1" dirty="0" smtClean="0">
                <a:solidFill>
                  <a:srgbClr val="7030A0"/>
                </a:solidFill>
                <a:latin typeface="Helvetica" pitchFamily="34" charset="0"/>
              </a:rPr>
              <a:t> Resonance Energy Transfer</a:t>
            </a:r>
            <a:endParaRPr lang="en-US" sz="2800" b="1" i="1" dirty="0">
              <a:solidFill>
                <a:srgbClr val="7030A0"/>
              </a:solidFill>
              <a:latin typeface="Helvetica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4343400" cy="4953000"/>
          </a:xfrm>
        </p:spPr>
        <p:txBody>
          <a:bodyPr>
            <a:normAutofit fontScale="85000" lnSpcReduction="10000"/>
          </a:bodyPr>
          <a:lstStyle/>
          <a:p>
            <a:pPr>
              <a:buClr>
                <a:srgbClr val="7030A0"/>
              </a:buClr>
            </a:pPr>
            <a:r>
              <a:rPr lang="en-US" dirty="0" smtClean="0"/>
              <a:t>Energy transfer efficiency depends on spectral overlap, distance between donor/acceptor and orientation </a:t>
            </a:r>
            <a:endParaRPr lang="en-US" dirty="0"/>
          </a:p>
          <a:p>
            <a:pPr lvl="1">
              <a:buClr>
                <a:srgbClr val="7030A0"/>
              </a:buClr>
            </a:pPr>
            <a:r>
              <a:rPr lang="en-US" sz="2900" dirty="0"/>
              <a:t>Scales as </a:t>
            </a:r>
            <a:r>
              <a:rPr lang="en-US" sz="2900" dirty="0" smtClean="0"/>
              <a:t>R</a:t>
            </a:r>
            <a:r>
              <a:rPr lang="en-US" sz="2900" baseline="30000" dirty="0" smtClean="0"/>
              <a:t>-6</a:t>
            </a:r>
            <a:endParaRPr lang="en-US" sz="2900" baseline="30000" dirty="0"/>
          </a:p>
          <a:p>
            <a:pPr lvl="1">
              <a:buClr>
                <a:srgbClr val="7030A0"/>
              </a:buClr>
            </a:pPr>
            <a:r>
              <a:rPr lang="en-US" sz="2900" dirty="0"/>
              <a:t>Useful as </a:t>
            </a:r>
            <a:r>
              <a:rPr lang="en-US" sz="2900" dirty="0" smtClean="0"/>
              <a:t>“molecular </a:t>
            </a:r>
            <a:r>
              <a:rPr lang="en-US" sz="2900" dirty="0"/>
              <a:t>ruler</a:t>
            </a:r>
            <a:r>
              <a:rPr lang="en-US" sz="2900" dirty="0" smtClean="0"/>
              <a:t>”</a:t>
            </a:r>
          </a:p>
          <a:p>
            <a:pPr>
              <a:buClr>
                <a:srgbClr val="7030A0"/>
              </a:buClr>
            </a:pPr>
            <a:r>
              <a:rPr lang="en-US" dirty="0" err="1" smtClean="0"/>
              <a:t>Förster</a:t>
            </a:r>
            <a:r>
              <a:rPr lang="en-US" dirty="0" smtClean="0"/>
              <a:t> </a:t>
            </a:r>
            <a:r>
              <a:rPr lang="en-US" dirty="0" err="1" smtClean="0"/>
              <a:t>Radus</a:t>
            </a:r>
            <a:r>
              <a:rPr lang="en-US" dirty="0" smtClean="0"/>
              <a:t> (R</a:t>
            </a:r>
            <a:r>
              <a:rPr lang="en-US" baseline="-25000" dirty="0" smtClean="0"/>
              <a:t>0</a:t>
            </a:r>
            <a:r>
              <a:rPr lang="en-US" dirty="0" smtClean="0"/>
              <a:t>)</a:t>
            </a:r>
          </a:p>
          <a:p>
            <a:pPr lvl="1">
              <a:buClr>
                <a:srgbClr val="7030A0"/>
              </a:buClr>
            </a:pPr>
            <a:r>
              <a:rPr lang="en-US" sz="2900" dirty="0" smtClean="0"/>
              <a:t>Distance at which energy transfer efficiency = 50%</a:t>
            </a:r>
          </a:p>
          <a:p>
            <a:pPr lvl="1">
              <a:buClr>
                <a:srgbClr val="7030A0"/>
              </a:buClr>
            </a:pPr>
            <a:r>
              <a:rPr lang="en-US" sz="2900" dirty="0" smtClean="0"/>
              <a:t>Typically &lt; 10 nm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1AE44-6B36-4843-8301-1082FF55F754}" type="slidenum">
              <a:rPr lang="en-US" smtClean="0"/>
              <a:t>24</a:t>
            </a:fld>
            <a:endParaRPr lang="en-US"/>
          </a:p>
        </p:txBody>
      </p:sp>
      <p:sp>
        <p:nvSpPr>
          <p:cNvPr id="15" name="Text Box 102"/>
          <p:cNvSpPr txBox="1">
            <a:spLocks noChangeArrowheads="1"/>
          </p:cNvSpPr>
          <p:nvPr/>
        </p:nvSpPr>
        <p:spPr bwMode="auto">
          <a:xfrm>
            <a:off x="0" y="6248400"/>
            <a:ext cx="58674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altLang="zh-CN" sz="1200" dirty="0">
                <a:latin typeface="+mj-lt"/>
                <a:ea typeface="宋体" pitchFamily="2" charset="-122"/>
              </a:rPr>
              <a:t>http://bio.physics.illinois.edu/newTechnique.html</a:t>
            </a:r>
            <a:endParaRPr lang="en-US" sz="1200" dirty="0" smtClean="0">
              <a:latin typeface="+mj-lt"/>
            </a:endParaRPr>
          </a:p>
          <a:p>
            <a:r>
              <a:rPr lang="en-US" sz="1200" dirty="0" err="1" smtClean="0">
                <a:latin typeface="+mj-lt"/>
              </a:rPr>
              <a:t>Lakowicz</a:t>
            </a:r>
            <a:r>
              <a:rPr lang="en-US" sz="1200" dirty="0">
                <a:latin typeface="+mj-lt"/>
              </a:rPr>
              <a:t>, J. R., </a:t>
            </a:r>
            <a:r>
              <a:rPr lang="en-US" sz="1200" i="1" dirty="0">
                <a:latin typeface="+mj-lt"/>
              </a:rPr>
              <a:t>Principles of Fluorescence Spectroscopy. Third ed.; New York, 2006.</a:t>
            </a:r>
          </a:p>
          <a:p>
            <a:r>
              <a:rPr lang="en-US" altLang="zh-CN" sz="1200" dirty="0" err="1" smtClean="0">
                <a:latin typeface="+mj-lt"/>
                <a:ea typeface="宋体" pitchFamily="2" charset="-122"/>
              </a:rPr>
              <a:t>Stryer</a:t>
            </a:r>
            <a:r>
              <a:rPr lang="en-US" altLang="zh-CN" sz="1200" dirty="0" smtClean="0">
                <a:latin typeface="+mj-lt"/>
                <a:ea typeface="宋体" pitchFamily="2" charset="-122"/>
              </a:rPr>
              <a:t>, L. </a:t>
            </a:r>
            <a:r>
              <a:rPr lang="en-US" altLang="zh-CN" sz="1200" i="1" dirty="0" err="1" smtClean="0">
                <a:latin typeface="+mj-lt"/>
                <a:ea typeface="宋体" pitchFamily="2" charset="-122"/>
              </a:rPr>
              <a:t>Annu</a:t>
            </a:r>
            <a:r>
              <a:rPr lang="en-US" altLang="zh-CN" sz="1200" i="1" dirty="0" smtClean="0">
                <a:latin typeface="+mj-lt"/>
                <a:ea typeface="宋体" pitchFamily="2" charset="-122"/>
              </a:rPr>
              <a:t>. Rev. </a:t>
            </a:r>
            <a:r>
              <a:rPr lang="en-US" altLang="zh-CN" sz="1200" i="1" dirty="0" err="1" smtClean="0">
                <a:latin typeface="+mj-lt"/>
                <a:ea typeface="宋体" pitchFamily="2" charset="-122"/>
              </a:rPr>
              <a:t>Biochem</a:t>
            </a:r>
            <a:r>
              <a:rPr lang="en-US" altLang="zh-CN" sz="1200" i="1" dirty="0" smtClean="0">
                <a:latin typeface="+mj-lt"/>
                <a:ea typeface="宋体" pitchFamily="2" charset="-122"/>
              </a:rPr>
              <a:t>.</a:t>
            </a:r>
            <a:r>
              <a:rPr lang="en-US" altLang="zh-CN" sz="1200" dirty="0" smtClean="0">
                <a:latin typeface="+mj-lt"/>
                <a:ea typeface="宋体" pitchFamily="2" charset="-122"/>
              </a:rPr>
              <a:t> </a:t>
            </a:r>
            <a:r>
              <a:rPr lang="en-US" altLang="zh-CN" sz="1200" b="1" dirty="0" smtClean="0">
                <a:latin typeface="+mj-lt"/>
                <a:ea typeface="宋体" pitchFamily="2" charset="-122"/>
              </a:rPr>
              <a:t>1978</a:t>
            </a:r>
            <a:r>
              <a:rPr lang="en-US" altLang="zh-CN" sz="1200" dirty="0" smtClean="0">
                <a:latin typeface="+mj-lt"/>
                <a:ea typeface="宋体" pitchFamily="2" charset="-122"/>
              </a:rPr>
              <a:t>, 47, 819-846.</a:t>
            </a:r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83334084"/>
              </p:ext>
            </p:extLst>
          </p:nvPr>
        </p:nvGraphicFramePr>
        <p:xfrm>
          <a:off x="2476500" y="3048000"/>
          <a:ext cx="342900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24" name="Equation" r:id="rId4" imgW="190440" imgH="190440" progId="Equation.3">
                  <p:embed/>
                </p:oleObj>
              </mc:Choice>
              <mc:Fallback>
                <p:oleObj name="Equation" r:id="rId4" imgW="190440" imgH="1904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476500" y="3048000"/>
                        <a:ext cx="342900" cy="342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0" y="0"/>
            <a:ext cx="17976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+mj-lt"/>
              </a:rPr>
              <a:t>Dye-Doped PFBT CPNs</a:t>
            </a:r>
            <a:endParaRPr lang="en-US" sz="1400" i="1" dirty="0">
              <a:latin typeface="+mj-lt"/>
            </a:endParaRPr>
          </a:p>
        </p:txBody>
      </p:sp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28433054"/>
              </p:ext>
            </p:extLst>
          </p:nvPr>
        </p:nvGraphicFramePr>
        <p:xfrm>
          <a:off x="4914898" y="5562600"/>
          <a:ext cx="3848102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25" name="Equation" r:id="rId6" imgW="2565360" imgH="457200" progId="Equation.3">
                  <p:embed/>
                </p:oleObj>
              </mc:Choice>
              <mc:Fallback>
                <p:oleObj name="Equation" r:id="rId6" imgW="256536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914898" y="5562600"/>
                        <a:ext cx="3848102" cy="685800"/>
                      </a:xfrm>
                      <a:prstGeom prst="rect">
                        <a:avLst/>
                      </a:prstGeom>
                      <a:solidFill>
                        <a:srgbClr val="92D050"/>
                      </a:solidFill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7" name="Picture 2" descr="C:\Users\Louis\Desktop\Proposal\overlap edit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5770" y="3352800"/>
            <a:ext cx="2231539" cy="175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7" descr="http://bio.physics.illinois.edu/images/FRET_concept.jpg"/>
          <p:cNvPicPr>
            <a:picLocks noChangeAspect="1" noChangeArrowheads="1"/>
          </p:cNvPicPr>
          <p:nvPr/>
        </p:nvPicPr>
        <p:blipFill rotWithShape="1">
          <a:blip r:embed="rId9" cstate="print"/>
          <a:srcRect l="55231" t="51165"/>
          <a:stretch/>
        </p:blipFill>
        <p:spPr bwMode="auto">
          <a:xfrm>
            <a:off x="7107970" y="3484948"/>
            <a:ext cx="2112230" cy="1468052"/>
          </a:xfrm>
          <a:prstGeom prst="rect">
            <a:avLst/>
          </a:prstGeom>
          <a:noFill/>
        </p:spPr>
      </p:pic>
      <p:graphicFrame>
        <p:nvGraphicFramePr>
          <p:cNvPr id="20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91825436"/>
              </p:ext>
            </p:extLst>
          </p:nvPr>
        </p:nvGraphicFramePr>
        <p:xfrm>
          <a:off x="5334000" y="2895600"/>
          <a:ext cx="2687053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26" name="Equation" r:id="rId10" imgW="1701720" imgH="241200" progId="Equation.3">
                  <p:embed/>
                </p:oleObj>
              </mc:Choice>
              <mc:Fallback>
                <p:oleObj name="Equation" r:id="rId10" imgW="1701720" imgH="241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334000" y="2895600"/>
                        <a:ext cx="2687053" cy="381000"/>
                      </a:xfrm>
                      <a:prstGeom prst="rect">
                        <a:avLst/>
                      </a:prstGeom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1" name="Picture 11" descr="academicSymbolWdm_copur.jp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6238" y="115888"/>
            <a:ext cx="1960562" cy="417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81551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i="1" dirty="0" smtClean="0">
                <a:solidFill>
                  <a:srgbClr val="7030A0"/>
                </a:solidFill>
                <a:latin typeface="Helvetica" pitchFamily="34" charset="0"/>
              </a:rPr>
              <a:t>Red-shifted, High Quantum </a:t>
            </a:r>
            <a:br>
              <a:rPr lang="en-US" sz="2800" b="1" i="1" dirty="0" smtClean="0">
                <a:solidFill>
                  <a:srgbClr val="7030A0"/>
                </a:solidFill>
                <a:latin typeface="Helvetica" pitchFamily="34" charset="0"/>
              </a:rPr>
            </a:br>
            <a:r>
              <a:rPr lang="en-US" sz="2800" b="1" i="1" dirty="0" smtClean="0">
                <a:solidFill>
                  <a:srgbClr val="7030A0"/>
                </a:solidFill>
                <a:latin typeface="Helvetica" pitchFamily="34" charset="0"/>
              </a:rPr>
              <a:t>Yield Dye-doped CPNs</a:t>
            </a:r>
            <a:endParaRPr lang="en-US" sz="2800" dirty="0">
              <a:latin typeface="Helvetica" pitchFamily="34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00600" y="1600200"/>
            <a:ext cx="4038600" cy="4756150"/>
          </a:xfrm>
        </p:spPr>
        <p:txBody>
          <a:bodyPr>
            <a:normAutofit fontScale="85000" lnSpcReduction="20000"/>
          </a:bodyPr>
          <a:lstStyle/>
          <a:p>
            <a:pPr>
              <a:buClr>
                <a:srgbClr val="7030A0"/>
              </a:buClr>
            </a:pPr>
            <a:r>
              <a:rPr lang="en-US" dirty="0" smtClean="0"/>
              <a:t>Efficient quenching of PFBT emission by </a:t>
            </a:r>
            <a:r>
              <a:rPr lang="en-US" dirty="0" err="1" smtClean="0"/>
              <a:t>perylene</a:t>
            </a:r>
            <a:r>
              <a:rPr lang="en-US" dirty="0" smtClean="0"/>
              <a:t> red</a:t>
            </a:r>
          </a:p>
          <a:p>
            <a:pPr lvl="1">
              <a:buClr>
                <a:srgbClr val="7030A0"/>
              </a:buClr>
            </a:pPr>
            <a:r>
              <a:rPr lang="en-US" dirty="0" smtClean="0"/>
              <a:t>86% quenching at 2% </a:t>
            </a:r>
            <a:r>
              <a:rPr lang="en-US" dirty="0" err="1" smtClean="0"/>
              <a:t>perylene</a:t>
            </a:r>
            <a:r>
              <a:rPr lang="en-US" dirty="0" smtClean="0"/>
              <a:t> red</a:t>
            </a:r>
          </a:p>
          <a:p>
            <a:pPr>
              <a:buClr>
                <a:srgbClr val="7030A0"/>
              </a:buClr>
            </a:pPr>
            <a:r>
              <a:rPr lang="en-US" dirty="0" smtClean="0"/>
              <a:t>Quenching obeys Stern-</a:t>
            </a:r>
            <a:r>
              <a:rPr lang="en-US" dirty="0" err="1" smtClean="0"/>
              <a:t>Volmer</a:t>
            </a:r>
            <a:r>
              <a:rPr lang="en-US" dirty="0" smtClean="0"/>
              <a:t> equation</a:t>
            </a:r>
          </a:p>
          <a:p>
            <a:pPr>
              <a:buClr>
                <a:srgbClr val="7030A0"/>
              </a:buClr>
            </a:pPr>
            <a:r>
              <a:rPr lang="en-US" dirty="0" err="1" smtClean="0"/>
              <a:t>Perylene</a:t>
            </a:r>
            <a:r>
              <a:rPr lang="en-US" dirty="0"/>
              <a:t> </a:t>
            </a:r>
            <a:r>
              <a:rPr lang="en-US" dirty="0" smtClean="0"/>
              <a:t>red emission red-shifts with increasing doping</a:t>
            </a:r>
          </a:p>
          <a:p>
            <a:pPr>
              <a:buClr>
                <a:srgbClr val="7030A0"/>
              </a:buClr>
            </a:pPr>
            <a:r>
              <a:rPr lang="en-US" dirty="0" smtClean="0"/>
              <a:t>Aggregation quenching of acceptor at higher concentrations</a:t>
            </a:r>
          </a:p>
          <a:p>
            <a:pPr lvl="1">
              <a:buClr>
                <a:srgbClr val="7030A0"/>
              </a:buClr>
            </a:pPr>
            <a:r>
              <a:rPr lang="en-US" dirty="0" smtClean="0"/>
              <a:t>Dynamic Quenching</a:t>
            </a:r>
          </a:p>
          <a:p>
            <a:pPr lvl="1">
              <a:buClr>
                <a:srgbClr val="7030A0"/>
              </a:buClr>
            </a:pPr>
            <a:r>
              <a:rPr lang="en-US" dirty="0" smtClean="0"/>
              <a:t>Likely due to dye dimers in CPNs (J-aggregates)</a:t>
            </a:r>
          </a:p>
        </p:txBody>
      </p:sp>
      <p:pic>
        <p:nvPicPr>
          <p:cNvPr id="5" name="Picture 4" descr="C:\Users\Louis\Desktop\Spectra\Proposal Fig 2.jpg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869"/>
          <a:stretch/>
        </p:blipFill>
        <p:spPr bwMode="auto">
          <a:xfrm>
            <a:off x="50800" y="2622204"/>
            <a:ext cx="2463800" cy="278799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7708098"/>
              </p:ext>
            </p:extLst>
          </p:nvPr>
        </p:nvGraphicFramePr>
        <p:xfrm>
          <a:off x="609514" y="1676400"/>
          <a:ext cx="1447886" cy="541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40" name="Equation" r:id="rId4" imgW="1002865" imgH="393529" progId="Equation.3">
                  <p:embed/>
                </p:oleObj>
              </mc:Choice>
              <mc:Fallback>
                <p:oleObj name="Equation" r:id="rId4" imgW="1002865" imgH="393529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514" y="1676400"/>
                        <a:ext cx="1447886" cy="541087"/>
                      </a:xfrm>
                      <a:prstGeom prst="rect">
                        <a:avLst/>
                      </a:prstGeom>
                      <a:solidFill>
                        <a:srgbClr val="CCFFFF"/>
                      </a:solidFill>
                      <a:ln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0" y="0"/>
            <a:ext cx="17976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400" i="1" dirty="0" smtClean="0">
                <a:solidFill>
                  <a:prstClr val="black"/>
                </a:solidFill>
                <a:latin typeface="Calibri"/>
                <a:ea typeface="+mn-ea"/>
              </a:rPr>
              <a:t>Dye-Doped PFBT CPNs</a:t>
            </a:r>
            <a:endParaRPr lang="en-US" sz="1400" i="1" dirty="0">
              <a:solidFill>
                <a:prstClr val="black"/>
              </a:solidFill>
              <a:latin typeface="Calibri"/>
              <a:ea typeface="+mn-ea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1AE44-6B36-4843-8301-1082FF55F75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9" name="Picture 8" descr="C:\Users\Louis\Desktop\Spectra\Proposal Fig 2.jpg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474" b="53537"/>
          <a:stretch/>
        </p:blipFill>
        <p:spPr bwMode="auto">
          <a:xfrm>
            <a:off x="2514600" y="1524000"/>
            <a:ext cx="2198926" cy="129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 descr="C:\Users\Louis\Desktop\Spectra\Proposal Fig 2.jpg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46008"/>
          <a:stretch/>
        </p:blipFill>
        <p:spPr bwMode="auto">
          <a:xfrm>
            <a:off x="2362200" y="3295304"/>
            <a:ext cx="2363113" cy="15052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 descr="C:\Users\Louis\Desktop\Spectra\Proposal Fig 2.jpg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49" t="89067"/>
          <a:stretch/>
        </p:blipFill>
        <p:spPr bwMode="auto">
          <a:xfrm>
            <a:off x="2743200" y="2819400"/>
            <a:ext cx="1968500" cy="3048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extBox 11"/>
          <p:cNvSpPr txBox="1"/>
          <p:nvPr/>
        </p:nvSpPr>
        <p:spPr>
          <a:xfrm>
            <a:off x="152400" y="2362200"/>
            <a:ext cx="2290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i="1" dirty="0" smtClean="0">
                <a:solidFill>
                  <a:prstClr val="black"/>
                </a:solidFill>
                <a:latin typeface="Calibri"/>
                <a:ea typeface="+mn-ea"/>
              </a:rPr>
              <a:t>Stern-</a:t>
            </a:r>
            <a:r>
              <a:rPr lang="en-US" i="1" dirty="0" err="1" smtClean="0">
                <a:solidFill>
                  <a:prstClr val="black"/>
                </a:solidFill>
                <a:latin typeface="Calibri"/>
                <a:ea typeface="+mn-ea"/>
              </a:rPr>
              <a:t>Volmer</a:t>
            </a:r>
            <a:r>
              <a:rPr lang="en-US" i="1" dirty="0" smtClean="0">
                <a:solidFill>
                  <a:prstClr val="black"/>
                </a:solidFill>
                <a:latin typeface="Calibri"/>
                <a:ea typeface="+mn-ea"/>
              </a:rPr>
              <a:t> Equation</a:t>
            </a:r>
            <a:endParaRPr lang="en-US" i="1" dirty="0">
              <a:solidFill>
                <a:prstClr val="black"/>
              </a:solidFill>
              <a:latin typeface="Calibri"/>
              <a:ea typeface="+mn-ea"/>
            </a:endParaRPr>
          </a:p>
        </p:txBody>
      </p:sp>
      <p:pic>
        <p:nvPicPr>
          <p:cNvPr id="13" name="Picture 11" descr="academicSymbolWdm_copur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6238" y="152400"/>
            <a:ext cx="1960562" cy="417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0" y="6611779"/>
            <a:ext cx="438613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000" dirty="0" smtClean="0">
                <a:solidFill>
                  <a:prstClr val="black"/>
                </a:solidFill>
                <a:latin typeface="Helvetica" pitchFamily="34" charset="0"/>
                <a:ea typeface="+mn-ea"/>
              </a:rPr>
              <a:t>Groff, L. C., Wang, X., McNeill, J. D., </a:t>
            </a:r>
            <a:r>
              <a:rPr lang="en-US" sz="1000" i="1" dirty="0" smtClean="0">
                <a:solidFill>
                  <a:prstClr val="black"/>
                </a:solidFill>
                <a:latin typeface="Helvetica" pitchFamily="34" charset="0"/>
                <a:ea typeface="+mn-ea"/>
              </a:rPr>
              <a:t>J. Phys. Chem. C </a:t>
            </a:r>
            <a:r>
              <a:rPr lang="en-US" sz="1000" b="1" dirty="0" smtClean="0">
                <a:solidFill>
                  <a:prstClr val="black"/>
                </a:solidFill>
                <a:latin typeface="Helvetica" pitchFamily="34" charset="0"/>
                <a:ea typeface="+mn-ea"/>
              </a:rPr>
              <a:t>2013</a:t>
            </a:r>
            <a:r>
              <a:rPr lang="en-US" sz="1000" dirty="0" smtClean="0">
                <a:solidFill>
                  <a:prstClr val="black"/>
                </a:solidFill>
                <a:latin typeface="Helvetica" pitchFamily="34" charset="0"/>
                <a:ea typeface="+mn-ea"/>
              </a:rPr>
              <a:t>, 117, 25748. </a:t>
            </a:r>
            <a:endParaRPr lang="en-US" sz="1000" dirty="0">
              <a:solidFill>
                <a:prstClr val="black"/>
              </a:solidFill>
              <a:latin typeface="Helvetica" pitchFamily="34" charset="0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08755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i="1" dirty="0" smtClean="0">
                <a:solidFill>
                  <a:srgbClr val="7030A0"/>
                </a:solidFill>
                <a:latin typeface="Helvetica" pitchFamily="34" charset="0"/>
              </a:rPr>
              <a:t>Red-shifted, High Quantum </a:t>
            </a:r>
            <a:br>
              <a:rPr lang="en-US" sz="2800" b="1" i="1" dirty="0" smtClean="0">
                <a:solidFill>
                  <a:srgbClr val="7030A0"/>
                </a:solidFill>
                <a:latin typeface="Helvetica" pitchFamily="34" charset="0"/>
              </a:rPr>
            </a:br>
            <a:r>
              <a:rPr lang="en-US" sz="2800" b="1" i="1" dirty="0" smtClean="0">
                <a:solidFill>
                  <a:srgbClr val="7030A0"/>
                </a:solidFill>
                <a:latin typeface="Helvetica" pitchFamily="34" charset="0"/>
              </a:rPr>
              <a:t>Yield </a:t>
            </a:r>
            <a:r>
              <a:rPr lang="en-US" sz="2800" b="1" i="1" dirty="0">
                <a:solidFill>
                  <a:srgbClr val="7030A0"/>
                </a:solidFill>
                <a:latin typeface="Helvetica" pitchFamily="34" charset="0"/>
              </a:rPr>
              <a:t>D</a:t>
            </a:r>
            <a:r>
              <a:rPr lang="en-US" sz="2800" b="1" i="1" dirty="0" smtClean="0">
                <a:solidFill>
                  <a:srgbClr val="7030A0"/>
                </a:solidFill>
                <a:latin typeface="Helvetica" pitchFamily="34" charset="0"/>
              </a:rPr>
              <a:t>ye-doped CPNs</a:t>
            </a:r>
            <a:endParaRPr lang="en-US" sz="2800" dirty="0">
              <a:latin typeface="Helvetica" pitchFamily="34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00600" y="1874837"/>
            <a:ext cx="4038600" cy="4525963"/>
          </a:xfrm>
        </p:spPr>
        <p:txBody>
          <a:bodyPr>
            <a:normAutofit/>
          </a:bodyPr>
          <a:lstStyle/>
          <a:p>
            <a:pPr>
              <a:buClr>
                <a:srgbClr val="7030A0"/>
              </a:buClr>
            </a:pPr>
            <a:r>
              <a:rPr lang="en-US" sz="2400" dirty="0"/>
              <a:t>Successfully red-shifted particle emission</a:t>
            </a:r>
          </a:p>
          <a:p>
            <a:pPr>
              <a:buClr>
                <a:srgbClr val="7030A0"/>
              </a:buClr>
            </a:pPr>
            <a:r>
              <a:rPr lang="en-US" sz="2400" dirty="0"/>
              <a:t>CPN quantum yield not substantially reduced from 0.1% to 1% doping while ET is high</a:t>
            </a:r>
          </a:p>
          <a:p>
            <a:pPr lvl="1">
              <a:buClr>
                <a:srgbClr val="7030A0"/>
              </a:buClr>
            </a:pPr>
            <a:r>
              <a:rPr lang="en-US" sz="2000" dirty="0" err="1"/>
              <a:t>Photostability</a:t>
            </a:r>
            <a:r>
              <a:rPr lang="en-US" sz="2000" dirty="0"/>
              <a:t> may be improved by doping</a:t>
            </a:r>
          </a:p>
          <a:p>
            <a:pPr lvl="1">
              <a:buClr>
                <a:srgbClr val="7030A0"/>
              </a:buClr>
            </a:pPr>
            <a:r>
              <a:rPr lang="en-US" sz="2000" dirty="0"/>
              <a:t>Saturated emission rate may also be improved by doping</a:t>
            </a:r>
          </a:p>
          <a:p>
            <a:pPr>
              <a:buClr>
                <a:srgbClr val="7030A0"/>
              </a:buClr>
            </a:pPr>
            <a:endParaRPr lang="en-US" dirty="0"/>
          </a:p>
        </p:txBody>
      </p:sp>
      <p:pic>
        <p:nvPicPr>
          <p:cNvPr id="5" name="Picture 4" descr="C:\Users\Louis\Desktop\Spectra\Proposal Fig 2.jpg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869"/>
          <a:stretch/>
        </p:blipFill>
        <p:spPr bwMode="auto">
          <a:xfrm>
            <a:off x="50800" y="2622204"/>
            <a:ext cx="2463800" cy="278799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44415478"/>
              </p:ext>
            </p:extLst>
          </p:nvPr>
        </p:nvGraphicFramePr>
        <p:xfrm>
          <a:off x="609514" y="1676400"/>
          <a:ext cx="1447886" cy="541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91" name="Equation" r:id="rId4" imgW="1002865" imgH="393529" progId="Equation.3">
                  <p:embed/>
                </p:oleObj>
              </mc:Choice>
              <mc:Fallback>
                <p:oleObj name="Equation" r:id="rId4" imgW="1002865" imgH="393529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514" y="1676400"/>
                        <a:ext cx="1447886" cy="541087"/>
                      </a:xfrm>
                      <a:prstGeom prst="rect">
                        <a:avLst/>
                      </a:prstGeom>
                      <a:solidFill>
                        <a:srgbClr val="CCFFFF"/>
                      </a:solidFill>
                      <a:ln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0" y="0"/>
            <a:ext cx="17976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+mj-lt"/>
              </a:rPr>
              <a:t>Dye-Doped PFBT CPNs</a:t>
            </a:r>
            <a:endParaRPr lang="en-US" sz="1400" i="1" dirty="0">
              <a:latin typeface="+mj-lt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1AE44-6B36-4843-8301-1082FF55F754}" type="slidenum">
              <a:rPr lang="en-US" smtClean="0"/>
              <a:t>26</a:t>
            </a:fld>
            <a:endParaRPr lang="en-US"/>
          </a:p>
        </p:txBody>
      </p:sp>
      <p:pic>
        <p:nvPicPr>
          <p:cNvPr id="9" name="Picture 8" descr="C:\Users\Louis\Desktop\Spectra\Proposal Fig 2.jpg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474" b="53537"/>
          <a:stretch/>
        </p:blipFill>
        <p:spPr bwMode="auto">
          <a:xfrm>
            <a:off x="2514600" y="1524000"/>
            <a:ext cx="2198926" cy="129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 descr="C:\Users\Louis\Desktop\Spectra\Proposal Fig 2.jpg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46008"/>
          <a:stretch/>
        </p:blipFill>
        <p:spPr bwMode="auto">
          <a:xfrm>
            <a:off x="2362200" y="3295304"/>
            <a:ext cx="2363113" cy="15052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 descr="C:\Users\Louis\Desktop\Spectra\Proposal Fig 2.jpg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49" t="89067"/>
          <a:stretch/>
        </p:blipFill>
        <p:spPr bwMode="auto">
          <a:xfrm>
            <a:off x="2743200" y="2819400"/>
            <a:ext cx="1968500" cy="3048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extBox 11"/>
          <p:cNvSpPr txBox="1"/>
          <p:nvPr/>
        </p:nvSpPr>
        <p:spPr>
          <a:xfrm>
            <a:off x="152400" y="2362200"/>
            <a:ext cx="2290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+mj-lt"/>
              </a:rPr>
              <a:t>Stern-</a:t>
            </a:r>
            <a:r>
              <a:rPr lang="en-US" i="1" dirty="0" err="1" smtClean="0">
                <a:latin typeface="+mj-lt"/>
              </a:rPr>
              <a:t>Volmer</a:t>
            </a:r>
            <a:r>
              <a:rPr lang="en-US" i="1" dirty="0" smtClean="0">
                <a:latin typeface="+mj-lt"/>
              </a:rPr>
              <a:t> Equation</a:t>
            </a:r>
            <a:endParaRPr lang="en-US" i="1" dirty="0">
              <a:latin typeface="+mj-lt"/>
            </a:endParaRPr>
          </a:p>
        </p:txBody>
      </p:sp>
      <p:pic>
        <p:nvPicPr>
          <p:cNvPr id="13" name="Picture 11" descr="academicSymbolWdm_copur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6238" y="115888"/>
            <a:ext cx="1960562" cy="417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0" y="6611779"/>
            <a:ext cx="438613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000" dirty="0" smtClean="0">
                <a:solidFill>
                  <a:prstClr val="black"/>
                </a:solidFill>
                <a:latin typeface="Helvetica" pitchFamily="34" charset="0"/>
                <a:ea typeface="+mn-ea"/>
              </a:rPr>
              <a:t>Groff, L. C., Wang, X., McNeill, J. D., </a:t>
            </a:r>
            <a:r>
              <a:rPr lang="en-US" sz="1000" i="1" dirty="0" smtClean="0">
                <a:solidFill>
                  <a:prstClr val="black"/>
                </a:solidFill>
                <a:latin typeface="Helvetica" pitchFamily="34" charset="0"/>
                <a:ea typeface="+mn-ea"/>
              </a:rPr>
              <a:t>J. Phys. Chem. C </a:t>
            </a:r>
            <a:r>
              <a:rPr lang="en-US" sz="1000" b="1" dirty="0" smtClean="0">
                <a:solidFill>
                  <a:prstClr val="black"/>
                </a:solidFill>
                <a:latin typeface="Helvetica" pitchFamily="34" charset="0"/>
                <a:ea typeface="+mn-ea"/>
              </a:rPr>
              <a:t>2013</a:t>
            </a:r>
            <a:r>
              <a:rPr lang="en-US" sz="1000" dirty="0" smtClean="0">
                <a:solidFill>
                  <a:prstClr val="black"/>
                </a:solidFill>
                <a:latin typeface="Helvetica" pitchFamily="34" charset="0"/>
                <a:ea typeface="+mn-ea"/>
              </a:rPr>
              <a:t>, 117, 25748. </a:t>
            </a:r>
            <a:endParaRPr lang="en-US" sz="1000" dirty="0">
              <a:solidFill>
                <a:prstClr val="black"/>
              </a:solidFill>
              <a:latin typeface="Helvetica" pitchFamily="34" charset="0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72195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i="1" dirty="0" smtClean="0">
                <a:solidFill>
                  <a:srgbClr val="7030A0"/>
                </a:solidFill>
                <a:latin typeface="Helvetica" pitchFamily="34" charset="0"/>
              </a:rPr>
              <a:t>Fluorescence Quenching and Lifetimes</a:t>
            </a:r>
            <a:endParaRPr lang="en-US" sz="2800" b="1" i="1" dirty="0">
              <a:solidFill>
                <a:srgbClr val="7030A0"/>
              </a:solidFill>
              <a:latin typeface="Helvetica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524000"/>
            <a:ext cx="7696200" cy="4525963"/>
          </a:xfrm>
        </p:spPr>
        <p:txBody>
          <a:bodyPr>
            <a:normAutofit/>
          </a:bodyPr>
          <a:lstStyle/>
          <a:p>
            <a:pPr>
              <a:buClr>
                <a:srgbClr val="7030A0"/>
              </a:buClr>
            </a:pPr>
            <a:r>
              <a:rPr lang="en-US" dirty="0" smtClean="0"/>
              <a:t>It is evidenced by fluorescence spectra that </a:t>
            </a:r>
            <a:r>
              <a:rPr lang="en-US" dirty="0" err="1" smtClean="0"/>
              <a:t>perylene</a:t>
            </a:r>
            <a:r>
              <a:rPr lang="en-US" dirty="0" smtClean="0"/>
              <a:t> red efficiently quenches emission</a:t>
            </a:r>
          </a:p>
          <a:p>
            <a:pPr lvl="1">
              <a:buClr>
                <a:srgbClr val="7030A0"/>
              </a:buClr>
            </a:pPr>
            <a:r>
              <a:rPr lang="en-US" dirty="0" smtClean="0"/>
              <a:t>Is this quenching static or dynamic?</a:t>
            </a:r>
          </a:p>
          <a:p>
            <a:pPr>
              <a:buClr>
                <a:srgbClr val="7030A0"/>
              </a:buClr>
            </a:pPr>
            <a:r>
              <a:rPr lang="en-US" dirty="0" smtClean="0"/>
              <a:t>What are the fluorescence lifetimes of the doped samples?</a:t>
            </a:r>
          </a:p>
          <a:p>
            <a:pPr lvl="1">
              <a:buClr>
                <a:srgbClr val="7030A0"/>
              </a:buClr>
            </a:pPr>
            <a:r>
              <a:rPr lang="en-US" dirty="0"/>
              <a:t>Previous work indicates PFBT CPN lifetimes on the picosecond time scale</a:t>
            </a:r>
          </a:p>
          <a:p>
            <a:pPr lvl="1">
              <a:buClr>
                <a:srgbClr val="7030A0"/>
              </a:buClr>
            </a:pPr>
            <a:r>
              <a:rPr lang="en-US" dirty="0"/>
              <a:t>Do these samples exhibit complex decay kinetics</a:t>
            </a:r>
            <a:r>
              <a:rPr lang="en-US" dirty="0" smtClean="0"/>
              <a:t>?</a:t>
            </a:r>
          </a:p>
          <a:p>
            <a:pPr>
              <a:buClr>
                <a:srgbClr val="7030A0"/>
              </a:buClr>
            </a:pPr>
            <a:r>
              <a:rPr lang="en-US" dirty="0"/>
              <a:t>What is the correct physical picture in terms of rate processes</a:t>
            </a:r>
            <a:r>
              <a:rPr lang="en-US" dirty="0" smtClean="0"/>
              <a:t>?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1AE44-6B36-4843-8301-1082FF55F754}" type="slidenum">
              <a:rPr lang="en-US" smtClean="0"/>
              <a:t>27</a:t>
            </a:fld>
            <a:endParaRPr lang="en-US"/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0" y="6581001"/>
            <a:ext cx="396240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altLang="zh-CN" sz="1200" dirty="0">
                <a:latin typeface="+mj-lt"/>
                <a:ea typeface="SimSun" pitchFamily="2" charset="-122"/>
              </a:rPr>
              <a:t>C. Wu, J. McNeill et al., </a:t>
            </a:r>
            <a:r>
              <a:rPr lang="en-US" altLang="zh-CN" sz="1200" i="1" dirty="0">
                <a:latin typeface="+mj-lt"/>
                <a:ea typeface="SimSun" pitchFamily="2" charset="-122"/>
              </a:rPr>
              <a:t>ACS Nano, </a:t>
            </a:r>
            <a:r>
              <a:rPr lang="en-US" altLang="zh-CN" sz="1200" dirty="0" smtClean="0">
                <a:latin typeface="+mj-lt"/>
                <a:ea typeface="SimSun" pitchFamily="2" charset="-122"/>
              </a:rPr>
              <a:t>2008</a:t>
            </a:r>
            <a:r>
              <a:rPr lang="en-US" altLang="zh-CN" sz="1200" i="1" dirty="0" smtClean="0">
                <a:latin typeface="+mj-lt"/>
                <a:ea typeface="SimSun" pitchFamily="2" charset="-122"/>
              </a:rPr>
              <a:t>, </a:t>
            </a:r>
            <a:r>
              <a:rPr lang="en-US" altLang="zh-CN" sz="1200" dirty="0" smtClean="0">
                <a:latin typeface="+mj-lt"/>
                <a:ea typeface="SimSun" pitchFamily="2" charset="-122"/>
              </a:rPr>
              <a:t>2, 2415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0"/>
            <a:ext cx="17976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+mj-lt"/>
              </a:rPr>
              <a:t>Dye-Doped PFBT CPNs</a:t>
            </a:r>
            <a:endParaRPr lang="en-US" sz="1400" i="1" dirty="0">
              <a:latin typeface="+mj-lt"/>
            </a:endParaRPr>
          </a:p>
        </p:txBody>
      </p:sp>
      <p:pic>
        <p:nvPicPr>
          <p:cNvPr id="8" name="Picture 11" descr="academicSymbolWdm_copur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6238" y="115888"/>
            <a:ext cx="1960562" cy="417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69542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1143000"/>
          </a:xfrm>
        </p:spPr>
        <p:txBody>
          <a:bodyPr>
            <a:normAutofit/>
          </a:bodyPr>
          <a:lstStyle/>
          <a:p>
            <a:r>
              <a:rPr lang="en-US" sz="2800" b="1" i="1" dirty="0" smtClean="0">
                <a:solidFill>
                  <a:srgbClr val="7030A0"/>
                </a:solidFill>
                <a:latin typeface="Helvetica" pitchFamily="34" charset="0"/>
              </a:rPr>
              <a:t>Picosecond Time-Correlated Single-Photon Counting (TCSPC) Spectroscopy</a:t>
            </a:r>
            <a:endParaRPr lang="en-US" sz="2800" b="1" i="1" dirty="0">
              <a:solidFill>
                <a:srgbClr val="7030A0"/>
              </a:solidFill>
              <a:latin typeface="Helvetica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029200"/>
            <a:ext cx="4152900" cy="1524000"/>
          </a:xfrm>
        </p:spPr>
        <p:txBody>
          <a:bodyPr>
            <a:normAutofit/>
          </a:bodyPr>
          <a:lstStyle/>
          <a:p>
            <a:pPr>
              <a:buClr>
                <a:srgbClr val="7030A0"/>
              </a:buClr>
            </a:pPr>
            <a:r>
              <a:rPr lang="en-US" sz="1800" dirty="0" smtClean="0"/>
              <a:t>Ultrafast, mode-locked, pulsed Ti:Sapphire laser source</a:t>
            </a:r>
          </a:p>
          <a:p>
            <a:pPr>
              <a:buClr>
                <a:srgbClr val="7030A0"/>
              </a:buClr>
            </a:pPr>
            <a:r>
              <a:rPr lang="en-US" sz="1800" dirty="0" smtClean="0"/>
              <a:t>~70 ps time resolution</a:t>
            </a:r>
          </a:p>
          <a:p>
            <a:pPr>
              <a:buClr>
                <a:srgbClr val="7030A0"/>
              </a:buClr>
            </a:pPr>
            <a:r>
              <a:rPr lang="en-US" sz="1800" dirty="0" smtClean="0"/>
              <a:t>Frequency doubled for excitation</a:t>
            </a:r>
          </a:p>
          <a:p>
            <a:pPr>
              <a:buClr>
                <a:srgbClr val="7030A0"/>
              </a:buClr>
            </a:pPr>
            <a:endParaRPr lang="en-US" sz="18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1AE44-6B36-4843-8301-1082FF55F754}" type="slidenum">
              <a:rPr lang="en-US" smtClean="0"/>
              <a:t>28</a:t>
            </a:fld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724400" y="5029200"/>
            <a:ext cx="4152900" cy="1524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7030A0"/>
              </a:buClr>
            </a:pPr>
            <a:r>
              <a:rPr lang="en-US" sz="1800" dirty="0" smtClean="0"/>
              <a:t>Single-photon avalanche diode detector</a:t>
            </a:r>
          </a:p>
          <a:p>
            <a:pPr>
              <a:buClr>
                <a:srgbClr val="7030A0"/>
              </a:buClr>
            </a:pPr>
            <a:r>
              <a:rPr lang="en-US" sz="1800" dirty="0" smtClean="0"/>
              <a:t>Fast electronics: arrival time measurements</a:t>
            </a:r>
          </a:p>
          <a:p>
            <a:pPr>
              <a:buClr>
                <a:srgbClr val="7030A0"/>
              </a:buClr>
            </a:pPr>
            <a:r>
              <a:rPr lang="en-US" sz="1800" dirty="0" smtClean="0"/>
              <a:t>Histogram of detected photons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0"/>
            <a:ext cx="17976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+mn-lt"/>
              </a:rPr>
              <a:t>Dye-Doped PFBT CPNs</a:t>
            </a:r>
            <a:endParaRPr lang="en-US" sz="1400" i="1" dirty="0">
              <a:latin typeface="+mn-lt"/>
            </a:endParaRPr>
          </a:p>
        </p:txBody>
      </p:sp>
      <p:pic>
        <p:nvPicPr>
          <p:cNvPr id="9218" name="Picture 2" descr="C:\Users\Louis\Desktop\Dissertation\Figures\TCSPC Diagram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3302" y="1480330"/>
            <a:ext cx="5844996" cy="3548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1" descr="academicSymbolWdm_copur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6238" y="76200"/>
            <a:ext cx="1960562" cy="417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312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1143000"/>
          </a:xfrm>
        </p:spPr>
        <p:txBody>
          <a:bodyPr>
            <a:normAutofit/>
          </a:bodyPr>
          <a:lstStyle/>
          <a:p>
            <a:r>
              <a:rPr lang="en-US" sz="2800" b="1" i="1" dirty="0" smtClean="0">
                <a:solidFill>
                  <a:srgbClr val="7030A0"/>
                </a:solidFill>
                <a:latin typeface="Helvetica" pitchFamily="34" charset="0"/>
              </a:rPr>
              <a:t>Picosecond Fluorescence </a:t>
            </a:r>
            <a:r>
              <a:rPr lang="en-US" sz="2800" b="1" i="1" dirty="0" smtClean="0">
                <a:solidFill>
                  <a:srgbClr val="7030A0"/>
                </a:solidFill>
                <a:latin typeface="Helvetica" pitchFamily="34" charset="0"/>
              </a:rPr>
              <a:t/>
            </a:r>
            <a:br>
              <a:rPr lang="en-US" sz="2800" b="1" i="1" dirty="0" smtClean="0">
                <a:solidFill>
                  <a:srgbClr val="7030A0"/>
                </a:solidFill>
                <a:latin typeface="Helvetica" pitchFamily="34" charset="0"/>
              </a:rPr>
            </a:br>
            <a:r>
              <a:rPr lang="en-US" sz="2800" b="1" i="1" dirty="0" smtClean="0">
                <a:solidFill>
                  <a:srgbClr val="7030A0"/>
                </a:solidFill>
                <a:latin typeface="Helvetica" pitchFamily="34" charset="0"/>
              </a:rPr>
              <a:t>Lifetimes of </a:t>
            </a:r>
            <a:r>
              <a:rPr lang="en-US" sz="2800" b="1" i="1" dirty="0" smtClean="0">
                <a:solidFill>
                  <a:srgbClr val="7030A0"/>
                </a:solidFill>
                <a:latin typeface="Helvetica" pitchFamily="34" charset="0"/>
              </a:rPr>
              <a:t>Dye-doped CPNs</a:t>
            </a:r>
            <a:endParaRPr lang="en-US" sz="2800" dirty="0">
              <a:latin typeface="Helvetica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4191000"/>
            <a:ext cx="8305800" cy="2133600"/>
          </a:xfrm>
        </p:spPr>
        <p:txBody>
          <a:bodyPr>
            <a:noAutofit/>
          </a:bodyPr>
          <a:lstStyle/>
          <a:p>
            <a:pPr>
              <a:buClr>
                <a:srgbClr val="7030A0"/>
              </a:buClr>
            </a:pPr>
            <a:r>
              <a:rPr lang="en-US" sz="2100" dirty="0" smtClean="0">
                <a:latin typeface="Helvetica" pitchFamily="34" charset="0"/>
              </a:rPr>
              <a:t>Previous experiments indicate CPNs exhibit complex decay kinetics</a:t>
            </a:r>
          </a:p>
          <a:p>
            <a:pPr lvl="1">
              <a:buClr>
                <a:srgbClr val="7030A0"/>
              </a:buClr>
            </a:pPr>
            <a:r>
              <a:rPr lang="en-US" sz="1700" dirty="0">
                <a:latin typeface="Helvetica" pitchFamily="34" charset="0"/>
              </a:rPr>
              <a:t>S</a:t>
            </a:r>
            <a:r>
              <a:rPr lang="en-US" sz="1700" dirty="0" smtClean="0">
                <a:latin typeface="Helvetica" pitchFamily="34" charset="0"/>
              </a:rPr>
              <a:t>tretched exponential lifetime decay</a:t>
            </a:r>
          </a:p>
          <a:p>
            <a:pPr>
              <a:buClr>
                <a:srgbClr val="7030A0"/>
              </a:buClr>
            </a:pPr>
            <a:r>
              <a:rPr lang="en-US" sz="2100" i="1" dirty="0" smtClean="0">
                <a:latin typeface="Symbol" panose="05050102010706020507" pitchFamily="18" charset="2"/>
              </a:rPr>
              <a:t>b</a:t>
            </a:r>
            <a:r>
              <a:rPr lang="en-US" sz="2100" dirty="0" smtClean="0">
                <a:latin typeface="Helvetica" pitchFamily="34" charset="0"/>
              </a:rPr>
              <a:t> is an indication of heterogeneity in exciton lifetimes</a:t>
            </a:r>
          </a:p>
          <a:p>
            <a:pPr lvl="1">
              <a:buClr>
                <a:srgbClr val="7030A0"/>
              </a:buClr>
            </a:pPr>
            <a:r>
              <a:rPr lang="en-US" sz="1700" dirty="0" smtClean="0">
                <a:latin typeface="Helvetica" pitchFamily="34" charset="0"/>
              </a:rPr>
              <a:t>Number varying between ~0.2 and 1</a:t>
            </a:r>
          </a:p>
          <a:p>
            <a:pPr lvl="1">
              <a:buClr>
                <a:srgbClr val="7030A0"/>
              </a:buClr>
            </a:pPr>
            <a:r>
              <a:rPr lang="en-US" sz="1700" dirty="0" smtClean="0">
                <a:latin typeface="Helvetica" pitchFamily="34" charset="0"/>
              </a:rPr>
              <a:t>As </a:t>
            </a:r>
            <a:r>
              <a:rPr lang="en-US" sz="1700" i="1" dirty="0" smtClean="0">
                <a:latin typeface="Symbol" panose="05050102010706020507" pitchFamily="18" charset="2"/>
              </a:rPr>
              <a:t>b</a:t>
            </a:r>
            <a:r>
              <a:rPr lang="en-US" sz="1700" dirty="0" smtClean="0">
                <a:latin typeface="Helvetica" pitchFamily="34" charset="0"/>
              </a:rPr>
              <a:t> decreases, indicates a broadening distribution of exciton lifetimes</a:t>
            </a:r>
          </a:p>
          <a:p>
            <a:pPr lvl="1">
              <a:buClr>
                <a:srgbClr val="7030A0"/>
              </a:buClr>
            </a:pPr>
            <a:r>
              <a:rPr lang="en-US" sz="1700" dirty="0" smtClean="0">
                <a:latin typeface="Helvetica" pitchFamily="34" charset="0"/>
              </a:rPr>
              <a:t>At </a:t>
            </a:r>
            <a:r>
              <a:rPr lang="en-US" sz="1700" i="1" dirty="0" smtClean="0">
                <a:latin typeface="Symbol" panose="05050102010706020507" pitchFamily="18" charset="2"/>
              </a:rPr>
              <a:t>b</a:t>
            </a:r>
            <a:r>
              <a:rPr lang="en-US" sz="1700" dirty="0" smtClean="0">
                <a:latin typeface="Helvetica" pitchFamily="34" charset="0"/>
              </a:rPr>
              <a:t> = 1, single exponential is recovered</a:t>
            </a:r>
          </a:p>
          <a:p>
            <a:pPr lvl="1">
              <a:buClr>
                <a:srgbClr val="7030A0"/>
              </a:buClr>
            </a:pPr>
            <a:endParaRPr lang="en-US" sz="1400" dirty="0" smtClean="0">
              <a:latin typeface="Helvetica" pitchFamily="34" charset="0"/>
            </a:endParaRPr>
          </a:p>
          <a:p>
            <a:pPr marL="0" indent="0">
              <a:buClr>
                <a:srgbClr val="7030A0"/>
              </a:buClr>
              <a:buNone/>
            </a:pPr>
            <a:endParaRPr lang="en-US" sz="2100" dirty="0" smtClean="0">
              <a:latin typeface="Helvetica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0"/>
            <a:ext cx="17976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+mn-lt"/>
              </a:rPr>
              <a:t>Dye-Doped PFBT CPNs</a:t>
            </a:r>
            <a:endParaRPr lang="en-US" sz="1400" i="1" dirty="0">
              <a:latin typeface="+mn-l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1AE44-6B36-4843-8301-1082FF55F754}" type="slidenum">
              <a:rPr lang="en-US" smtClean="0"/>
              <a:t>29</a:t>
            </a:fld>
            <a:endParaRPr lang="en-US"/>
          </a:p>
        </p:txBody>
      </p:sp>
      <p:pic>
        <p:nvPicPr>
          <p:cNvPr id="7" name="Picture 7" descr="Pic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538"/>
          <a:stretch>
            <a:fillRect/>
          </a:stretch>
        </p:blipFill>
        <p:spPr bwMode="auto">
          <a:xfrm>
            <a:off x="1002651" y="1524000"/>
            <a:ext cx="3645549" cy="251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8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96239877"/>
              </p:ext>
            </p:extLst>
          </p:nvPr>
        </p:nvGraphicFramePr>
        <p:xfrm>
          <a:off x="5135562" y="3090863"/>
          <a:ext cx="2667000" cy="719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68" name="Equation" r:id="rId4" imgW="990360" imgH="266400" progId="Equation.3">
                  <p:embed/>
                </p:oleObj>
              </mc:Choice>
              <mc:Fallback>
                <p:oleObj name="Equation" r:id="rId4" imgW="990360" imgH="266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35562" y="3090863"/>
                        <a:ext cx="2667000" cy="719137"/>
                      </a:xfrm>
                      <a:prstGeom prst="rect">
                        <a:avLst/>
                      </a:prstGeom>
                      <a:solidFill>
                        <a:srgbClr val="FF6464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4983162" y="2667000"/>
            <a:ext cx="28654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b="1"/>
              <a:t>Stretched Exponential</a:t>
            </a:r>
          </a:p>
        </p:txBody>
      </p:sp>
      <p:graphicFrame>
        <p:nvGraphicFramePr>
          <p:cNvPr id="10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34721417"/>
              </p:ext>
            </p:extLst>
          </p:nvPr>
        </p:nvGraphicFramePr>
        <p:xfrm>
          <a:off x="5151437" y="1905000"/>
          <a:ext cx="2427288" cy="719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69" name="Equation" r:id="rId6" imgW="901440" imgH="266400" progId="Equation.3">
                  <p:embed/>
                </p:oleObj>
              </mc:Choice>
              <mc:Fallback>
                <p:oleObj name="Equation" r:id="rId6" imgW="901440" imgH="266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51437" y="1905000"/>
                        <a:ext cx="2427288" cy="719138"/>
                      </a:xfrm>
                      <a:prstGeom prst="rect">
                        <a:avLst/>
                      </a:prstGeom>
                      <a:solidFill>
                        <a:srgbClr val="3366FF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tangle 9"/>
          <p:cNvSpPr>
            <a:spLocks noChangeArrowheads="1"/>
          </p:cNvSpPr>
          <p:nvPr/>
        </p:nvSpPr>
        <p:spPr bwMode="auto">
          <a:xfrm>
            <a:off x="4999037" y="1447800"/>
            <a:ext cx="162401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b="1" dirty="0"/>
              <a:t>Exponential</a:t>
            </a:r>
          </a:p>
        </p:txBody>
      </p:sp>
      <p:sp>
        <p:nvSpPr>
          <p:cNvPr id="12" name="Text Box 4"/>
          <p:cNvSpPr txBox="1">
            <a:spLocks noChangeArrowheads="1"/>
          </p:cNvSpPr>
          <p:nvPr/>
        </p:nvSpPr>
        <p:spPr bwMode="auto">
          <a:xfrm>
            <a:off x="0" y="6581001"/>
            <a:ext cx="396240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altLang="zh-CN" sz="1200" dirty="0" smtClean="0">
                <a:latin typeface="+mj-lt"/>
                <a:ea typeface="SimSun" pitchFamily="2" charset="-122"/>
              </a:rPr>
              <a:t>Chen, R. </a:t>
            </a:r>
            <a:r>
              <a:rPr lang="en-US" altLang="zh-CN" sz="1200" i="1" dirty="0" smtClean="0">
                <a:latin typeface="+mj-lt"/>
                <a:ea typeface="SimSun" pitchFamily="2" charset="-122"/>
              </a:rPr>
              <a:t>J. </a:t>
            </a:r>
            <a:r>
              <a:rPr lang="en-US" altLang="zh-CN" sz="1200" i="1" dirty="0" err="1" smtClean="0">
                <a:latin typeface="+mj-lt"/>
                <a:ea typeface="SimSun" pitchFamily="2" charset="-122"/>
              </a:rPr>
              <a:t>Lumin</a:t>
            </a:r>
            <a:r>
              <a:rPr lang="en-US" altLang="zh-CN" sz="1200" i="1" dirty="0" smtClean="0">
                <a:latin typeface="+mj-lt"/>
                <a:ea typeface="SimSun" pitchFamily="2" charset="-122"/>
              </a:rPr>
              <a:t>.</a:t>
            </a:r>
            <a:r>
              <a:rPr lang="en-US" altLang="zh-CN" sz="1200" dirty="0" smtClean="0">
                <a:latin typeface="+mj-lt"/>
                <a:ea typeface="SimSun" pitchFamily="2" charset="-122"/>
              </a:rPr>
              <a:t> </a:t>
            </a:r>
            <a:r>
              <a:rPr lang="en-US" altLang="zh-CN" sz="1200" b="1" dirty="0" smtClean="0">
                <a:latin typeface="+mj-lt"/>
                <a:ea typeface="SimSun" pitchFamily="2" charset="-122"/>
              </a:rPr>
              <a:t>2003</a:t>
            </a:r>
            <a:r>
              <a:rPr lang="en-US" altLang="zh-CN" sz="1200" dirty="0" smtClean="0">
                <a:latin typeface="+mj-lt"/>
                <a:ea typeface="SimSun" pitchFamily="2" charset="-122"/>
              </a:rPr>
              <a:t>, 102, 510-518</a:t>
            </a:r>
          </a:p>
        </p:txBody>
      </p:sp>
      <p:pic>
        <p:nvPicPr>
          <p:cNvPr id="13" name="Picture 11" descr="academicSymbolWdm_copur.jp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6238" y="76200"/>
            <a:ext cx="1960562" cy="417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76908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i="1" dirty="0" smtClean="0">
                <a:solidFill>
                  <a:srgbClr val="7030A0"/>
                </a:solidFill>
                <a:latin typeface="Helvetica" pitchFamily="34" charset="0"/>
              </a:rPr>
              <a:t>Conjugated Polymers – Basic </a:t>
            </a:r>
            <a:r>
              <a:rPr lang="en-US" sz="2800" b="1" i="1" dirty="0" err="1" smtClean="0">
                <a:solidFill>
                  <a:srgbClr val="7030A0"/>
                </a:solidFill>
                <a:latin typeface="Helvetica" pitchFamily="34" charset="0"/>
              </a:rPr>
              <a:t>Photophysics</a:t>
            </a:r>
            <a:endParaRPr lang="en-US" sz="2800" b="1" i="1" dirty="0">
              <a:solidFill>
                <a:srgbClr val="7030A0"/>
              </a:solidFill>
              <a:latin typeface="Helvetica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1AE44-6B36-4843-8301-1082FF55F75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304800" y="1905000"/>
            <a:ext cx="4648200" cy="4724400"/>
          </a:xfrm>
        </p:spPr>
        <p:txBody>
          <a:bodyPr>
            <a:normAutofit/>
          </a:bodyPr>
          <a:lstStyle/>
          <a:p>
            <a:pPr>
              <a:buClr>
                <a:srgbClr val="7030A0"/>
              </a:buClr>
            </a:pPr>
            <a:r>
              <a:rPr lang="en-US" sz="2200" dirty="0" smtClean="0">
                <a:latin typeface="Helvetica" pitchFamily="34" charset="0"/>
              </a:rPr>
              <a:t>Plastic</a:t>
            </a:r>
            <a:r>
              <a:rPr lang="en-US" sz="2200" dirty="0">
                <a:latin typeface="Helvetica" pitchFamily="34" charset="0"/>
              </a:rPr>
              <a:t>, </a:t>
            </a:r>
            <a:r>
              <a:rPr lang="en-US" sz="2200" dirty="0" smtClean="0">
                <a:latin typeface="Helvetica" pitchFamily="34" charset="0"/>
              </a:rPr>
              <a:t>amorphous organic </a:t>
            </a:r>
            <a:r>
              <a:rPr lang="en-US" sz="2200" dirty="0">
                <a:latin typeface="Helvetica" pitchFamily="34" charset="0"/>
              </a:rPr>
              <a:t>semiconductors</a:t>
            </a:r>
          </a:p>
          <a:p>
            <a:pPr lvl="1">
              <a:buClr>
                <a:srgbClr val="7030A0"/>
              </a:buClr>
            </a:pPr>
            <a:r>
              <a:rPr lang="en-US" sz="2000" dirty="0">
                <a:latin typeface="Helvetica" pitchFamily="34" charset="0"/>
              </a:rPr>
              <a:t>Useful for low cost, flexible </a:t>
            </a:r>
            <a:r>
              <a:rPr lang="en-US" sz="2000" dirty="0" err="1">
                <a:latin typeface="Helvetica" pitchFamily="34" charset="0"/>
              </a:rPr>
              <a:t>photovoltaics</a:t>
            </a:r>
            <a:r>
              <a:rPr lang="en-US" sz="2000" dirty="0">
                <a:latin typeface="Helvetica" pitchFamily="34" charset="0"/>
              </a:rPr>
              <a:t>, LEDs and solar </a:t>
            </a:r>
            <a:r>
              <a:rPr lang="en-US" sz="2000" dirty="0" smtClean="0">
                <a:latin typeface="Helvetica" pitchFamily="34" charset="0"/>
              </a:rPr>
              <a:t>cells</a:t>
            </a:r>
          </a:p>
          <a:p>
            <a:pPr>
              <a:buClr>
                <a:srgbClr val="7030A0"/>
              </a:buClr>
            </a:pPr>
            <a:r>
              <a:rPr lang="en-US" sz="2200" dirty="0">
                <a:latin typeface="Helvetica" pitchFamily="34" charset="0"/>
              </a:rPr>
              <a:t>Repurposing CPs to </a:t>
            </a:r>
            <a:r>
              <a:rPr lang="en-US" sz="2200" dirty="0" smtClean="0">
                <a:latin typeface="Helvetica" pitchFamily="34" charset="0"/>
              </a:rPr>
              <a:t>make nanoparticles</a:t>
            </a:r>
          </a:p>
          <a:p>
            <a:pPr lvl="1">
              <a:buClr>
                <a:srgbClr val="7030A0"/>
              </a:buClr>
            </a:pPr>
            <a:r>
              <a:rPr lang="en-US" sz="2000" dirty="0" smtClean="0">
                <a:latin typeface="Helvetica" pitchFamily="34" charset="0"/>
              </a:rPr>
              <a:t>Have many useful optical properties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6019800"/>
            <a:ext cx="82634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200" dirty="0" err="1" smtClean="0">
                <a:solidFill>
                  <a:prstClr val="black"/>
                </a:solidFill>
                <a:latin typeface="Calibri"/>
                <a:ea typeface="+mn-ea"/>
              </a:rPr>
              <a:t>Dennler</a:t>
            </a:r>
            <a:r>
              <a:rPr lang="en-US" sz="1200" dirty="0" smtClean="0">
                <a:solidFill>
                  <a:prstClr val="black"/>
                </a:solidFill>
                <a:latin typeface="Calibri"/>
                <a:ea typeface="+mn-ea"/>
              </a:rPr>
              <a:t>, G., </a:t>
            </a:r>
            <a:r>
              <a:rPr lang="en-US" sz="1200" dirty="0" err="1" smtClean="0">
                <a:solidFill>
                  <a:prstClr val="black"/>
                </a:solidFill>
                <a:latin typeface="Calibri"/>
                <a:ea typeface="+mn-ea"/>
              </a:rPr>
              <a:t>Sariciftci</a:t>
            </a:r>
            <a:r>
              <a:rPr lang="en-US" sz="1200" dirty="0" smtClean="0">
                <a:solidFill>
                  <a:prstClr val="black"/>
                </a:solidFill>
                <a:latin typeface="Calibri"/>
                <a:ea typeface="+mn-ea"/>
              </a:rPr>
              <a:t>, N.S., </a:t>
            </a:r>
            <a:r>
              <a:rPr lang="en-US" sz="1200" i="1" dirty="0" smtClean="0">
                <a:solidFill>
                  <a:prstClr val="black"/>
                </a:solidFill>
                <a:latin typeface="Calibri"/>
                <a:ea typeface="+mn-ea"/>
              </a:rPr>
              <a:t>Proc. IEEE </a:t>
            </a:r>
            <a:r>
              <a:rPr lang="en-US" sz="1200" b="1" dirty="0" smtClean="0">
                <a:solidFill>
                  <a:prstClr val="black"/>
                </a:solidFill>
                <a:latin typeface="Calibri"/>
                <a:ea typeface="+mn-ea"/>
              </a:rPr>
              <a:t>2005</a:t>
            </a:r>
            <a:r>
              <a:rPr lang="en-US" sz="1200" dirty="0" smtClean="0">
                <a:solidFill>
                  <a:prstClr val="black"/>
                </a:solidFill>
                <a:latin typeface="Calibri"/>
                <a:ea typeface="+mn-ea"/>
              </a:rPr>
              <a:t>, 93 (8), 1429.</a:t>
            </a:r>
          </a:p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200" dirty="0" err="1" smtClean="0">
                <a:solidFill>
                  <a:prstClr val="black"/>
                </a:solidFill>
                <a:latin typeface="Calibri"/>
                <a:ea typeface="+mn-ea"/>
              </a:rPr>
              <a:t>Yim</a:t>
            </a:r>
            <a:r>
              <a:rPr lang="en-US" sz="1200" dirty="0" smtClean="0">
                <a:solidFill>
                  <a:prstClr val="black"/>
                </a:solidFill>
                <a:latin typeface="Calibri"/>
                <a:ea typeface="+mn-ea"/>
              </a:rPr>
              <a:t>, K., Kim, J. S. et al., </a:t>
            </a:r>
            <a:r>
              <a:rPr lang="en-US" sz="1200" i="1" dirty="0" smtClean="0">
                <a:solidFill>
                  <a:prstClr val="black"/>
                </a:solidFill>
                <a:latin typeface="Calibri"/>
                <a:ea typeface="+mn-ea"/>
              </a:rPr>
              <a:t>Adv. </a:t>
            </a:r>
            <a:r>
              <a:rPr lang="en-US" sz="1200" i="1" dirty="0" err="1" smtClean="0">
                <a:solidFill>
                  <a:prstClr val="black"/>
                </a:solidFill>
                <a:latin typeface="Calibri"/>
                <a:ea typeface="+mn-ea"/>
              </a:rPr>
              <a:t>Func</a:t>
            </a:r>
            <a:r>
              <a:rPr lang="en-US" sz="1200" i="1" dirty="0" smtClean="0">
                <a:solidFill>
                  <a:prstClr val="black"/>
                </a:solidFill>
                <a:latin typeface="Calibri"/>
                <a:ea typeface="+mn-ea"/>
              </a:rPr>
              <a:t>. Mater. </a:t>
            </a:r>
            <a:r>
              <a:rPr lang="en-US" sz="1200" b="1" dirty="0" smtClean="0">
                <a:solidFill>
                  <a:prstClr val="black"/>
                </a:solidFill>
                <a:latin typeface="Calibri"/>
                <a:ea typeface="+mn-ea"/>
              </a:rPr>
              <a:t>2008</a:t>
            </a:r>
            <a:r>
              <a:rPr lang="en-US" sz="1200" dirty="0" smtClean="0">
                <a:solidFill>
                  <a:prstClr val="black"/>
                </a:solidFill>
                <a:latin typeface="Calibri"/>
                <a:ea typeface="+mn-ea"/>
              </a:rPr>
              <a:t>, 18, 1012.</a:t>
            </a:r>
          </a:p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200" dirty="0" smtClean="0">
                <a:solidFill>
                  <a:prstClr val="black"/>
                </a:solidFill>
                <a:latin typeface="Calibri"/>
                <a:ea typeface="+mn-ea"/>
              </a:rPr>
              <a:t>Scholes, G., Rumbles, G., </a:t>
            </a:r>
            <a:r>
              <a:rPr lang="en-US" sz="1200" i="1" dirty="0" smtClean="0">
                <a:solidFill>
                  <a:prstClr val="black"/>
                </a:solidFill>
                <a:latin typeface="Calibri"/>
                <a:ea typeface="+mn-ea"/>
              </a:rPr>
              <a:t>Nature Mater. </a:t>
            </a:r>
            <a:r>
              <a:rPr lang="en-US" sz="1200" b="1" dirty="0" smtClean="0">
                <a:solidFill>
                  <a:prstClr val="black"/>
                </a:solidFill>
                <a:latin typeface="Calibri"/>
                <a:ea typeface="+mn-ea"/>
              </a:rPr>
              <a:t>2006</a:t>
            </a:r>
            <a:r>
              <a:rPr lang="en-US" sz="1200" dirty="0" smtClean="0">
                <a:solidFill>
                  <a:prstClr val="black"/>
                </a:solidFill>
                <a:latin typeface="Calibri"/>
                <a:ea typeface="+mn-ea"/>
              </a:rPr>
              <a:t>, 5, 683.</a:t>
            </a:r>
          </a:p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prstClr val="black"/>
                </a:solidFill>
                <a:latin typeface="Calibri"/>
                <a:ea typeface="+mn-ea"/>
              </a:rPr>
              <a:t>http://s1.ibtimes.com/sites/www.ibtimes.com/files/styles/v2_article_large/public/2014/01/15/samsungflexibleamoledphone.jpg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0" y="0"/>
            <a:ext cx="10509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400" i="1" dirty="0" smtClean="0">
                <a:solidFill>
                  <a:prstClr val="black"/>
                </a:solidFill>
                <a:latin typeface="Calibri"/>
                <a:ea typeface="+mn-ea"/>
              </a:rPr>
              <a:t>Background</a:t>
            </a:r>
            <a:endParaRPr lang="en-US" sz="1400" i="1" dirty="0">
              <a:solidFill>
                <a:prstClr val="black"/>
              </a:solidFill>
              <a:latin typeface="Calibri"/>
              <a:ea typeface="+mn-ea"/>
            </a:endParaRPr>
          </a:p>
        </p:txBody>
      </p:sp>
      <p:pic>
        <p:nvPicPr>
          <p:cNvPr id="8" name="Picture 4" descr="fig1v1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7599" y="1371600"/>
            <a:ext cx="3569201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1" descr="academicSymbolWdm_copur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6238" y="115888"/>
            <a:ext cx="1960562" cy="417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58" name="Picture 2" descr="Samsung_flexible_AMOLED_phon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1724" y="2895600"/>
            <a:ext cx="3851276" cy="2567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419600" y="5562600"/>
            <a:ext cx="47542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Flexible Amorphous OLED Screen Prototype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487714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i="1" dirty="0" smtClean="0">
                <a:solidFill>
                  <a:srgbClr val="7030A0"/>
                </a:solidFill>
                <a:latin typeface="Helvetica" pitchFamily="34" charset="0"/>
              </a:rPr>
              <a:t>Picosecond Fluorescence </a:t>
            </a:r>
            <a:br>
              <a:rPr lang="en-US" sz="2800" b="1" i="1" dirty="0" smtClean="0">
                <a:solidFill>
                  <a:srgbClr val="7030A0"/>
                </a:solidFill>
                <a:latin typeface="Helvetica" pitchFamily="34" charset="0"/>
              </a:rPr>
            </a:br>
            <a:r>
              <a:rPr lang="en-US" sz="2800" b="1" i="1" dirty="0" smtClean="0">
                <a:solidFill>
                  <a:srgbClr val="7030A0"/>
                </a:solidFill>
                <a:latin typeface="Helvetica" pitchFamily="34" charset="0"/>
              </a:rPr>
              <a:t>Lifetimes of Dye-doped CPNs</a:t>
            </a:r>
            <a:endParaRPr lang="en-US" sz="2800" dirty="0">
              <a:latin typeface="Helvetica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3886200"/>
            <a:ext cx="8229600" cy="1905000"/>
          </a:xfrm>
        </p:spPr>
        <p:txBody>
          <a:bodyPr>
            <a:noAutofit/>
          </a:bodyPr>
          <a:lstStyle/>
          <a:p>
            <a:pPr>
              <a:buClr>
                <a:srgbClr val="7030A0"/>
              </a:buClr>
            </a:pPr>
            <a:r>
              <a:rPr lang="en-US" sz="1800" dirty="0">
                <a:latin typeface="Helvetica" pitchFamily="34" charset="0"/>
              </a:rPr>
              <a:t>Mean </a:t>
            </a:r>
            <a:r>
              <a:rPr lang="en-US" sz="1800" dirty="0" err="1">
                <a:latin typeface="Helvetica" pitchFamily="34" charset="0"/>
              </a:rPr>
              <a:t>exciton</a:t>
            </a:r>
            <a:r>
              <a:rPr lang="en-US" sz="1800" dirty="0">
                <a:latin typeface="Helvetica" pitchFamily="34" charset="0"/>
              </a:rPr>
              <a:t> lifetimes reduced by doping (dynamic quenching)</a:t>
            </a:r>
          </a:p>
          <a:p>
            <a:pPr lvl="1">
              <a:buClr>
                <a:srgbClr val="7030A0"/>
              </a:buClr>
            </a:pPr>
            <a:r>
              <a:rPr lang="en-US" sz="1600" dirty="0">
                <a:latin typeface="Helvetica" pitchFamily="34" charset="0"/>
              </a:rPr>
              <a:t>PFBT in THF fits well to single exponential (3 ns lifetime)</a:t>
            </a:r>
          </a:p>
          <a:p>
            <a:pPr lvl="1">
              <a:buClr>
                <a:srgbClr val="7030A0"/>
              </a:buClr>
            </a:pPr>
            <a:r>
              <a:rPr lang="en-US" sz="1600" dirty="0">
                <a:latin typeface="Helvetica" pitchFamily="34" charset="0"/>
              </a:rPr>
              <a:t>CPNs fit best to bi-exponential and stretched exponential decays</a:t>
            </a:r>
          </a:p>
          <a:p>
            <a:pPr lvl="1">
              <a:buClr>
                <a:srgbClr val="7030A0"/>
              </a:buClr>
            </a:pPr>
            <a:r>
              <a:rPr lang="en-US" sz="1600" dirty="0">
                <a:latin typeface="Helvetica" pitchFamily="34" charset="0"/>
              </a:rPr>
              <a:t>Decreasing trend in </a:t>
            </a:r>
            <a:r>
              <a:rPr lang="en-US" sz="1600" i="1" dirty="0" smtClean="0">
                <a:latin typeface="Symbol" panose="05050102010706020507" pitchFamily="18" charset="2"/>
              </a:rPr>
              <a:t>b</a:t>
            </a:r>
            <a:r>
              <a:rPr lang="en-US" sz="1600" dirty="0" smtClean="0">
                <a:latin typeface="Helvetica" pitchFamily="34" charset="0"/>
              </a:rPr>
              <a:t> </a:t>
            </a:r>
            <a:r>
              <a:rPr lang="en-US" sz="1600" dirty="0">
                <a:latin typeface="Helvetica" pitchFamily="34" charset="0"/>
              </a:rPr>
              <a:t>as doping </a:t>
            </a:r>
            <a:r>
              <a:rPr lang="en-US" sz="1600" dirty="0" smtClean="0">
                <a:latin typeface="Helvetica" pitchFamily="34" charset="0"/>
              </a:rPr>
              <a:t>increases</a:t>
            </a:r>
          </a:p>
          <a:p>
            <a:pPr lvl="1">
              <a:buClr>
                <a:srgbClr val="7030A0"/>
              </a:buClr>
            </a:pPr>
            <a:r>
              <a:rPr lang="en-US" sz="1600" dirty="0" smtClean="0">
                <a:latin typeface="Helvetica" pitchFamily="34" charset="0"/>
              </a:rPr>
              <a:t>Dynamic self-quenching of perylene red emission at high doping ratios</a:t>
            </a:r>
            <a:endParaRPr lang="en-US" sz="1600" dirty="0">
              <a:latin typeface="Helvetica" pitchFamily="34" charset="0"/>
            </a:endParaRPr>
          </a:p>
          <a:p>
            <a:pPr>
              <a:buClr>
                <a:srgbClr val="7030A0"/>
              </a:buClr>
            </a:pPr>
            <a:r>
              <a:rPr lang="en-US" sz="1800" dirty="0" smtClean="0">
                <a:latin typeface="Helvetica" pitchFamily="34" charset="0"/>
              </a:rPr>
              <a:t>Decreasing </a:t>
            </a:r>
            <a:r>
              <a:rPr lang="en-US" sz="1800" dirty="0">
                <a:latin typeface="Helvetica" pitchFamily="34" charset="0"/>
              </a:rPr>
              <a:t>trend in </a:t>
            </a:r>
            <a:r>
              <a:rPr lang="en-US" sz="1800" i="1" dirty="0" smtClean="0">
                <a:latin typeface="Symbol" panose="05050102010706020507" pitchFamily="18" charset="2"/>
              </a:rPr>
              <a:t>b</a:t>
            </a:r>
            <a:r>
              <a:rPr lang="en-US" sz="1800" dirty="0" smtClean="0">
                <a:latin typeface="Helvetica" pitchFamily="34" charset="0"/>
              </a:rPr>
              <a:t> </a:t>
            </a:r>
            <a:r>
              <a:rPr lang="en-US" sz="1800" dirty="0">
                <a:latin typeface="Helvetica" pitchFamily="34" charset="0"/>
              </a:rPr>
              <a:t>indicates a broadening distribution of </a:t>
            </a:r>
            <a:r>
              <a:rPr lang="en-US" sz="1800" dirty="0" err="1">
                <a:latin typeface="Helvetica" pitchFamily="34" charset="0"/>
              </a:rPr>
              <a:t>exciton</a:t>
            </a:r>
            <a:r>
              <a:rPr lang="en-US" sz="1800" dirty="0">
                <a:latin typeface="Helvetica" pitchFamily="34" charset="0"/>
              </a:rPr>
              <a:t> lifetimes as doping increases</a:t>
            </a:r>
          </a:p>
          <a:p>
            <a:pPr lvl="1">
              <a:buClr>
                <a:srgbClr val="7030A0"/>
              </a:buClr>
            </a:pPr>
            <a:r>
              <a:rPr lang="en-US" sz="1600" dirty="0">
                <a:latin typeface="Helvetica" pitchFamily="34" charset="0"/>
              </a:rPr>
              <a:t>Agrees qualitatively with </a:t>
            </a:r>
            <a:r>
              <a:rPr lang="en-US" sz="1600" dirty="0" smtClean="0">
                <a:latin typeface="Helvetica" pitchFamily="34" charset="0"/>
              </a:rPr>
              <a:t>physical picture of </a:t>
            </a:r>
            <a:r>
              <a:rPr lang="en-US" sz="1600" dirty="0" err="1" smtClean="0">
                <a:latin typeface="Helvetica" pitchFamily="34" charset="0"/>
              </a:rPr>
              <a:t>exciton</a:t>
            </a:r>
            <a:r>
              <a:rPr lang="en-US" sz="1600" dirty="0" smtClean="0">
                <a:latin typeface="Helvetica" pitchFamily="34" charset="0"/>
              </a:rPr>
              <a:t> multiple energy transfer</a:t>
            </a:r>
            <a:endParaRPr lang="en-US" sz="1600" dirty="0">
              <a:latin typeface="Helvetica" pitchFamily="34" charset="0"/>
            </a:endParaRPr>
          </a:p>
          <a:p>
            <a:pPr lvl="1">
              <a:buClr>
                <a:srgbClr val="7030A0"/>
              </a:buClr>
            </a:pPr>
            <a:r>
              <a:rPr lang="en-US" sz="1600" dirty="0">
                <a:latin typeface="Helvetica" pitchFamily="34" charset="0"/>
              </a:rPr>
              <a:t>Range of exciton transfer distances </a:t>
            </a:r>
            <a:r>
              <a:rPr lang="en-US" sz="1600" dirty="0" smtClean="0">
                <a:latin typeface="Helvetica" pitchFamily="34" charset="0"/>
              </a:rPr>
              <a:t>broadens lifetime distribution</a:t>
            </a:r>
            <a:endParaRPr lang="en-US" sz="1600" dirty="0">
              <a:latin typeface="Helvetica" pitchFamily="34" charset="0"/>
            </a:endParaRPr>
          </a:p>
        </p:txBody>
      </p:sp>
      <p:pic>
        <p:nvPicPr>
          <p:cNvPr id="4" name="Picture 3" descr="C:\Users\Louis\Desktop\TCSPC Data\Proposal Fig 3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2610" y="1574800"/>
            <a:ext cx="5116390" cy="212417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0" y="0"/>
            <a:ext cx="17976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400" i="1" dirty="0" smtClean="0">
                <a:solidFill>
                  <a:prstClr val="black"/>
                </a:solidFill>
                <a:latin typeface="Calibri"/>
                <a:ea typeface="+mn-ea"/>
              </a:rPr>
              <a:t>Dye-Doped PFBT CPNs</a:t>
            </a:r>
            <a:endParaRPr lang="en-US" sz="1400" i="1" dirty="0">
              <a:solidFill>
                <a:prstClr val="black"/>
              </a:solidFill>
              <a:latin typeface="Calibri"/>
              <a:ea typeface="+mn-ea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1AE44-6B36-4843-8301-1082FF55F75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Picture 11" descr="academicSymbolWdm_copur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6238" y="115888"/>
            <a:ext cx="1960562" cy="417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0" y="6611779"/>
            <a:ext cx="438613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000" dirty="0" smtClean="0">
                <a:solidFill>
                  <a:prstClr val="black"/>
                </a:solidFill>
                <a:latin typeface="Helvetica" pitchFamily="34" charset="0"/>
                <a:ea typeface="+mn-ea"/>
              </a:rPr>
              <a:t>Groff, L. C., Wang, X., McNeill, J. D., </a:t>
            </a:r>
            <a:r>
              <a:rPr lang="en-US" sz="1000" i="1" dirty="0" smtClean="0">
                <a:solidFill>
                  <a:prstClr val="black"/>
                </a:solidFill>
                <a:latin typeface="Helvetica" pitchFamily="34" charset="0"/>
                <a:ea typeface="+mn-ea"/>
              </a:rPr>
              <a:t>J. Phys. Chem. C </a:t>
            </a:r>
            <a:r>
              <a:rPr lang="en-US" sz="1000" b="1" dirty="0" smtClean="0">
                <a:solidFill>
                  <a:prstClr val="black"/>
                </a:solidFill>
                <a:latin typeface="Helvetica" pitchFamily="34" charset="0"/>
                <a:ea typeface="+mn-ea"/>
              </a:rPr>
              <a:t>2013</a:t>
            </a:r>
            <a:r>
              <a:rPr lang="en-US" sz="1000" dirty="0" smtClean="0">
                <a:solidFill>
                  <a:prstClr val="black"/>
                </a:solidFill>
                <a:latin typeface="Helvetica" pitchFamily="34" charset="0"/>
                <a:ea typeface="+mn-ea"/>
              </a:rPr>
              <a:t>, 117, 25748. </a:t>
            </a:r>
            <a:endParaRPr lang="en-US" sz="1000" dirty="0">
              <a:solidFill>
                <a:prstClr val="black"/>
              </a:solidFill>
              <a:latin typeface="Helvetica" pitchFamily="34" charset="0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05310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538" name="Rectangle 2"/>
          <p:cNvSpPr>
            <a:spLocks noChangeArrowheads="1"/>
          </p:cNvSpPr>
          <p:nvPr/>
        </p:nvSpPr>
        <p:spPr bwMode="auto">
          <a:xfrm>
            <a:off x="0" y="304800"/>
            <a:ext cx="9144000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 algn="ctr"/>
            <a:r>
              <a:rPr lang="en-US" altLang="zh-CN" sz="2800" b="1" i="1" dirty="0" smtClean="0">
                <a:solidFill>
                  <a:srgbClr val="7030A0"/>
                </a:solidFill>
                <a:latin typeface="Helvetica" pitchFamily="34" charset="0"/>
                <a:ea typeface="SimSun" pitchFamily="2" charset="-122"/>
              </a:rPr>
              <a:t>Exciton Diffusion and FRET </a:t>
            </a:r>
          </a:p>
          <a:p>
            <a:pPr algn="ctr"/>
            <a:r>
              <a:rPr lang="en-US" altLang="zh-CN" sz="2800" b="1" i="1" dirty="0" smtClean="0">
                <a:solidFill>
                  <a:srgbClr val="7030A0"/>
                </a:solidFill>
                <a:latin typeface="Helvetica" pitchFamily="34" charset="0"/>
                <a:ea typeface="SimSun" pitchFamily="2" charset="-122"/>
              </a:rPr>
              <a:t>Random Walk Model</a:t>
            </a:r>
            <a:endParaRPr lang="en-US" sz="2800" b="1" i="1" dirty="0">
              <a:solidFill>
                <a:srgbClr val="7030A0"/>
              </a:solidFill>
              <a:latin typeface="Helvetica" pitchFamily="34" charset="0"/>
            </a:endParaRPr>
          </a:p>
        </p:txBody>
      </p:sp>
      <p:sp>
        <p:nvSpPr>
          <p:cNvPr id="8196" name="Rectangle 3"/>
          <p:cNvSpPr>
            <a:spLocks noChangeArrowheads="1"/>
          </p:cNvSpPr>
          <p:nvPr/>
        </p:nvSpPr>
        <p:spPr bwMode="auto">
          <a:xfrm>
            <a:off x="152400" y="1524000"/>
            <a:ext cx="4191000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 marL="285750" indent="-285750" eaLnBrk="1" hangingPunct="1">
              <a:spcBef>
                <a:spcPct val="30000"/>
              </a:spcBef>
              <a:buClr>
                <a:srgbClr val="6600CC"/>
              </a:buClr>
              <a:buSzPct val="100000"/>
              <a:buFont typeface="Arial" pitchFamily="34" charset="0"/>
              <a:buChar char="•"/>
            </a:pPr>
            <a:r>
              <a:rPr lang="en-US" sz="1800" dirty="0" err="1" smtClean="0"/>
              <a:t>Multichromophoric</a:t>
            </a:r>
            <a:r>
              <a:rPr lang="en-US" sz="1800" dirty="0" smtClean="0"/>
              <a:t> system--</a:t>
            </a:r>
            <a:r>
              <a:rPr lang="en-US" sz="1800" b="1" dirty="0" err="1" smtClean="0"/>
              <a:t>Frenkel</a:t>
            </a:r>
            <a:r>
              <a:rPr lang="en-US" sz="1800" b="1" dirty="0" smtClean="0"/>
              <a:t> Exciton</a:t>
            </a:r>
          </a:p>
          <a:p>
            <a:pPr marL="285750" indent="-285750" eaLnBrk="1" hangingPunct="1">
              <a:spcBef>
                <a:spcPct val="30000"/>
              </a:spcBef>
              <a:buClr>
                <a:srgbClr val="6600CC"/>
              </a:buClr>
              <a:buSzPct val="100000"/>
              <a:buFont typeface="Arial" pitchFamily="34" charset="0"/>
              <a:buChar char="•"/>
            </a:pPr>
            <a:r>
              <a:rPr lang="en-US" sz="1800" dirty="0" smtClean="0"/>
              <a:t>Excitons </a:t>
            </a:r>
            <a:r>
              <a:rPr lang="en-US" sz="1800" dirty="0"/>
              <a:t>hop from site to </a:t>
            </a:r>
            <a:r>
              <a:rPr lang="en-US" sz="1800" dirty="0" smtClean="0"/>
              <a:t>site: hopping between polymer chains and segments, exciton transfers to dyes, quenchers or defects--</a:t>
            </a:r>
            <a:r>
              <a:rPr lang="en-US" sz="1800" b="1" dirty="0" smtClean="0"/>
              <a:t>Exciton diffusion</a:t>
            </a:r>
            <a:endParaRPr lang="en-US" sz="1800" b="1" dirty="0"/>
          </a:p>
          <a:p>
            <a:pPr marL="285750" indent="-285750" eaLnBrk="1" hangingPunct="1">
              <a:spcBef>
                <a:spcPct val="30000"/>
              </a:spcBef>
              <a:buClr>
                <a:srgbClr val="6600CC"/>
              </a:buClr>
              <a:buSzPct val="100000"/>
              <a:buFont typeface="Arial" pitchFamily="34" charset="0"/>
              <a:buChar char="•"/>
            </a:pPr>
            <a:r>
              <a:rPr lang="en-US" sz="1800" dirty="0"/>
              <a:t>Hole </a:t>
            </a:r>
            <a:r>
              <a:rPr lang="en-US" sz="1800" dirty="0" err="1"/>
              <a:t>polaron</a:t>
            </a:r>
            <a:r>
              <a:rPr lang="en-US" sz="1800" dirty="0"/>
              <a:t> generation</a:t>
            </a:r>
          </a:p>
          <a:p>
            <a:pPr marL="285750" indent="-285750" eaLnBrk="1" hangingPunct="1">
              <a:spcBef>
                <a:spcPct val="30000"/>
              </a:spcBef>
              <a:buClr>
                <a:srgbClr val="6600CC"/>
              </a:buClr>
              <a:buSzPct val="100000"/>
              <a:buFont typeface="Arial" pitchFamily="34" charset="0"/>
              <a:buChar char="•"/>
            </a:pPr>
            <a:r>
              <a:rPr lang="en-US" sz="1800" dirty="0" smtClean="0"/>
              <a:t>emission/decay</a:t>
            </a:r>
          </a:p>
          <a:p>
            <a:pPr marL="285750" indent="-285750">
              <a:spcBef>
                <a:spcPct val="30000"/>
              </a:spcBef>
              <a:buClr>
                <a:srgbClr val="6600CC"/>
              </a:buClr>
              <a:buSzPct val="100000"/>
              <a:buFont typeface="Arial" pitchFamily="34" charset="0"/>
              <a:buChar char="•"/>
            </a:pPr>
            <a:r>
              <a:rPr lang="en-US" altLang="zh-CN" dirty="0"/>
              <a:t>Exciton transport modeled as a 3D random </a:t>
            </a:r>
            <a:r>
              <a:rPr lang="en-US" altLang="zh-CN" dirty="0" smtClean="0"/>
              <a:t>walk confined to a </a:t>
            </a:r>
            <a:r>
              <a:rPr lang="en-US" altLang="zh-CN" dirty="0"/>
              <a:t>sphere </a:t>
            </a:r>
            <a:endParaRPr lang="en-US" sz="1800" b="1" dirty="0" smtClean="0"/>
          </a:p>
          <a:p>
            <a:pPr marL="342900" indent="-342900" eaLnBrk="1" hangingPunct="1">
              <a:spcBef>
                <a:spcPct val="30000"/>
              </a:spcBef>
              <a:buClr>
                <a:srgbClr val="6600CC"/>
              </a:buClr>
              <a:buSzPct val="60000"/>
              <a:buFont typeface="Wingdings" charset="0"/>
              <a:buChar char="n"/>
            </a:pPr>
            <a:endParaRPr lang="en-US" b="1" dirty="0"/>
          </a:p>
          <a:p>
            <a:pPr marL="342900" indent="-342900" eaLnBrk="1" hangingPunct="1">
              <a:spcBef>
                <a:spcPct val="30000"/>
              </a:spcBef>
              <a:buClr>
                <a:srgbClr val="6600CC"/>
              </a:buClr>
              <a:buSzPct val="100000"/>
              <a:buFont typeface="Arial" pitchFamily="34" charset="0"/>
              <a:buChar char="•"/>
            </a:pPr>
            <a:r>
              <a:rPr lang="en-US" sz="1800" b="1" dirty="0" smtClean="0">
                <a:solidFill>
                  <a:srgbClr val="7030A0"/>
                </a:solidFill>
              </a:rPr>
              <a:t>Results</a:t>
            </a:r>
            <a:r>
              <a:rPr lang="en-US" sz="1800" b="1" dirty="0">
                <a:solidFill>
                  <a:srgbClr val="7030A0"/>
                </a:solidFill>
              </a:rPr>
              <a:t>: excited state dynamics, quenching efficiency, blinking, twinkling</a:t>
            </a:r>
          </a:p>
          <a:p>
            <a:pPr marL="342900" indent="-342900" eaLnBrk="1" hangingPunct="1">
              <a:spcBef>
                <a:spcPct val="30000"/>
              </a:spcBef>
              <a:buClr>
                <a:srgbClr val="6600CC"/>
              </a:buClr>
              <a:buSzPct val="60000"/>
              <a:buFont typeface="Wingdings" charset="0"/>
              <a:buChar char="n"/>
            </a:pPr>
            <a:endParaRPr lang="en-US" sz="1800" dirty="0"/>
          </a:p>
        </p:txBody>
      </p:sp>
      <p:graphicFrame>
        <p:nvGraphicFramePr>
          <p:cNvPr id="8194" name="Object 11"/>
          <p:cNvGraphicFramePr>
            <a:graphicFrameLocks noChangeAspect="1"/>
          </p:cNvGraphicFramePr>
          <p:nvPr/>
        </p:nvGraphicFramePr>
        <p:xfrm>
          <a:off x="4514850" y="2635250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21" name="Equation" r:id="rId4" imgW="114120" imgH="215640" progId="Equation.3">
                  <p:embed/>
                </p:oleObj>
              </mc:Choice>
              <mc:Fallback>
                <p:oleObj name="Equation" r:id="rId4" imgW="11412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14850" y="2635250"/>
                        <a:ext cx="114300" cy="215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198" name="Picture 12" descr="Rand_Walk1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23" t="7616" r="5058" b="7285"/>
          <a:stretch>
            <a:fillRect/>
          </a:stretch>
        </p:blipFill>
        <p:spPr bwMode="auto">
          <a:xfrm>
            <a:off x="4075113" y="1295400"/>
            <a:ext cx="5145087" cy="3582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9" name="Picture 13" descr="Rand_Walk1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285" t="75183" r="39297" b="19350"/>
          <a:stretch>
            <a:fillRect/>
          </a:stretch>
        </p:blipFill>
        <p:spPr bwMode="auto">
          <a:xfrm>
            <a:off x="6045200" y="4749800"/>
            <a:ext cx="255588" cy="230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00" name="Picture 14" descr="photon"/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5700" y="5168900"/>
            <a:ext cx="1349375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01" name="Picture 15" descr="redphoton"/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1588" y="5537200"/>
            <a:ext cx="1204912" cy="163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02" name="Text Box 16"/>
          <p:cNvSpPr txBox="1">
            <a:spLocks noChangeArrowheads="1"/>
          </p:cNvSpPr>
          <p:nvPr/>
        </p:nvSpPr>
        <p:spPr bwMode="auto">
          <a:xfrm>
            <a:off x="6308725" y="4610100"/>
            <a:ext cx="1693863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>
              <a:lnSpc>
                <a:spcPct val="120000"/>
              </a:lnSpc>
            </a:pPr>
            <a:r>
              <a:rPr lang="en-US"/>
              <a:t>quencher</a:t>
            </a:r>
          </a:p>
          <a:p>
            <a:pPr>
              <a:lnSpc>
                <a:spcPct val="120000"/>
              </a:lnSpc>
            </a:pPr>
            <a:r>
              <a:rPr lang="en-US"/>
              <a:t>excitation</a:t>
            </a:r>
          </a:p>
          <a:p>
            <a:pPr>
              <a:lnSpc>
                <a:spcPct val="120000"/>
              </a:lnSpc>
            </a:pPr>
            <a:r>
              <a:rPr lang="en-US"/>
              <a:t>emission</a:t>
            </a:r>
          </a:p>
          <a:p>
            <a:pPr>
              <a:lnSpc>
                <a:spcPct val="120000"/>
              </a:lnSpc>
            </a:pPr>
            <a:r>
              <a:rPr lang="en-US"/>
              <a:t>diffusion path</a:t>
            </a:r>
          </a:p>
        </p:txBody>
      </p:sp>
      <p:sp>
        <p:nvSpPr>
          <p:cNvPr id="8203" name="Line 17"/>
          <p:cNvSpPr>
            <a:spLocks noChangeShapeType="1"/>
          </p:cNvSpPr>
          <p:nvPr/>
        </p:nvSpPr>
        <p:spPr bwMode="auto">
          <a:xfrm>
            <a:off x="5943600" y="5943600"/>
            <a:ext cx="30480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81AD5-B374-0147-AB7B-5CF4A07D79EA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0" y="0"/>
            <a:ext cx="17976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+mj-lt"/>
              </a:rPr>
              <a:t>Dye-Doped PFBT CPNs</a:t>
            </a:r>
            <a:endParaRPr lang="en-US" sz="1400" i="1" dirty="0">
              <a:latin typeface="+mj-lt"/>
            </a:endParaRPr>
          </a:p>
        </p:txBody>
      </p:sp>
      <p:sp>
        <p:nvSpPr>
          <p:cNvPr id="14" name="Text Box 102"/>
          <p:cNvSpPr txBox="1">
            <a:spLocks noChangeArrowheads="1"/>
          </p:cNvSpPr>
          <p:nvPr/>
        </p:nvSpPr>
        <p:spPr bwMode="auto">
          <a:xfrm>
            <a:off x="0" y="6589105"/>
            <a:ext cx="586740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altLang="zh-CN" sz="1200" dirty="0">
                <a:latin typeface="+mj-lt"/>
                <a:ea typeface="宋体" pitchFamily="2" charset="-122"/>
              </a:rPr>
              <a:t>C. Wu, J. McNeill et al., </a:t>
            </a:r>
            <a:r>
              <a:rPr lang="en-US" altLang="zh-CN" sz="1200" i="1" dirty="0">
                <a:latin typeface="+mj-lt"/>
                <a:ea typeface="宋体" pitchFamily="2" charset="-122"/>
              </a:rPr>
              <a:t>J. Phys. Chem. C</a:t>
            </a:r>
            <a:r>
              <a:rPr lang="en-US" altLang="zh-CN" sz="1200" dirty="0">
                <a:latin typeface="+mj-lt"/>
                <a:ea typeface="宋体" pitchFamily="2" charset="-122"/>
              </a:rPr>
              <a:t>, </a:t>
            </a:r>
            <a:r>
              <a:rPr lang="en-US" altLang="zh-CN" sz="1200" dirty="0" smtClean="0">
                <a:latin typeface="+mj-lt"/>
                <a:ea typeface="宋体" pitchFamily="2" charset="-122"/>
              </a:rPr>
              <a:t>2008, 112, 1772</a:t>
            </a:r>
            <a:endParaRPr lang="en-US" altLang="zh-CN" sz="1200" dirty="0">
              <a:latin typeface="+mj-lt"/>
              <a:ea typeface="宋体" pitchFamily="2" charset="-122"/>
            </a:endParaRPr>
          </a:p>
        </p:txBody>
      </p:sp>
      <p:pic>
        <p:nvPicPr>
          <p:cNvPr id="15" name="Picture 11" descr="academicSymbolWdm_copur.jp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6238" y="115888"/>
            <a:ext cx="1960562" cy="417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16002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0" y="381000"/>
            <a:ext cx="91440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 algn="ctr"/>
            <a:r>
              <a:rPr lang="en-US" sz="2800" b="1" i="1" dirty="0" smtClean="0">
                <a:solidFill>
                  <a:srgbClr val="7030A0"/>
                </a:solidFill>
                <a:latin typeface="Helvetica" pitchFamily="34" charset="0"/>
              </a:rPr>
              <a:t>Exciton Diffusion Energy</a:t>
            </a:r>
            <a:endParaRPr lang="en-US" sz="2800" b="1" i="1" dirty="0" smtClean="0">
              <a:solidFill>
                <a:srgbClr val="7030A0"/>
              </a:solidFill>
              <a:latin typeface="Helvetica" pitchFamily="34" charset="0"/>
            </a:endParaRPr>
          </a:p>
          <a:p>
            <a:pPr algn="ctr"/>
            <a:r>
              <a:rPr lang="en-US" sz="2800" b="1" i="1" dirty="0" smtClean="0">
                <a:solidFill>
                  <a:srgbClr val="7030A0"/>
                </a:solidFill>
                <a:latin typeface="Helvetica" pitchFamily="34" charset="0"/>
              </a:rPr>
              <a:t>Transfer Model </a:t>
            </a:r>
            <a:r>
              <a:rPr lang="en-US" sz="2800" b="1" i="1" dirty="0">
                <a:solidFill>
                  <a:srgbClr val="7030A0"/>
                </a:solidFill>
                <a:latin typeface="Helvetica" pitchFamily="34" charset="0"/>
              </a:rPr>
              <a:t>for Dye-doped NPs</a:t>
            </a:r>
          </a:p>
        </p:txBody>
      </p:sp>
      <p:pic>
        <p:nvPicPr>
          <p:cNvPr id="7" name="Picture 104" descr="RandomWalk_Flow Chart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48200" y="1371600"/>
            <a:ext cx="4225119" cy="4572000"/>
          </a:xfrm>
          <a:prstGeom prst="rect">
            <a:avLst/>
          </a:prstGeom>
          <a:noFill/>
        </p:spPr>
      </p:pic>
      <p:sp>
        <p:nvSpPr>
          <p:cNvPr id="8" name="Text Box 102"/>
          <p:cNvSpPr txBox="1">
            <a:spLocks noChangeArrowheads="1"/>
          </p:cNvSpPr>
          <p:nvPr/>
        </p:nvSpPr>
        <p:spPr bwMode="auto">
          <a:xfrm>
            <a:off x="0" y="6545763"/>
            <a:ext cx="586740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altLang="zh-CN" sz="1200" dirty="0">
                <a:latin typeface="+mj-lt"/>
                <a:ea typeface="宋体" pitchFamily="2" charset="-122"/>
              </a:rPr>
              <a:t>C. Wu, J. McNeill et al., </a:t>
            </a:r>
            <a:r>
              <a:rPr lang="en-US" altLang="zh-CN" sz="1200" i="1" dirty="0">
                <a:latin typeface="+mj-lt"/>
                <a:ea typeface="宋体" pitchFamily="2" charset="-122"/>
              </a:rPr>
              <a:t>J. Phys. Chem. C</a:t>
            </a:r>
            <a:r>
              <a:rPr lang="en-US" altLang="zh-CN" sz="1200" dirty="0">
                <a:latin typeface="+mj-lt"/>
                <a:ea typeface="宋体" pitchFamily="2" charset="-122"/>
              </a:rPr>
              <a:t>, </a:t>
            </a:r>
            <a:r>
              <a:rPr lang="en-US" altLang="zh-CN" sz="1200" dirty="0" smtClean="0">
                <a:latin typeface="+mj-lt"/>
                <a:ea typeface="宋体" pitchFamily="2" charset="-122"/>
              </a:rPr>
              <a:t>2008, 112, 1772</a:t>
            </a:r>
            <a:endParaRPr lang="en-US" altLang="zh-CN" sz="1200" dirty="0">
              <a:latin typeface="+mj-lt"/>
              <a:ea typeface="宋体" pitchFamily="2" charset="-122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>
          <a:xfrm>
            <a:off x="76200" y="1152728"/>
            <a:ext cx="4648200" cy="5324272"/>
          </a:xfrm>
          <a:prstGeom prst="rect">
            <a:avLst/>
          </a:prstGeom>
          <a:noFill/>
        </p:spPr>
        <p:txBody>
          <a:bodyPr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6600CC"/>
              </a:buClr>
            </a:pPr>
            <a:endParaRPr lang="en-US" sz="2000" dirty="0" smtClean="0">
              <a:cs typeface="Arial" charset="0"/>
            </a:endParaRPr>
          </a:p>
          <a:p>
            <a:pPr>
              <a:buClr>
                <a:srgbClr val="6600CC"/>
              </a:buClr>
            </a:pPr>
            <a:r>
              <a:rPr lang="en-US" sz="2000" dirty="0" smtClean="0">
                <a:cs typeface="Arial" charset="0"/>
              </a:rPr>
              <a:t>FRET rate</a:t>
            </a:r>
          </a:p>
          <a:p>
            <a:pPr>
              <a:buClr>
                <a:srgbClr val="6600CC"/>
              </a:buClr>
              <a:buFont typeface="Wingdings" charset="0"/>
              <a:buChar char="§"/>
            </a:pPr>
            <a:endParaRPr lang="en-US" sz="2000" dirty="0" smtClean="0">
              <a:cs typeface="Arial" charset="0"/>
            </a:endParaRPr>
          </a:p>
          <a:p>
            <a:pPr>
              <a:buClr>
                <a:srgbClr val="6600CC"/>
              </a:buClr>
              <a:buFont typeface="Wingdings" charset="0"/>
              <a:buChar char="§"/>
            </a:pPr>
            <a:endParaRPr lang="en-US" sz="2000" dirty="0" smtClean="0">
              <a:cs typeface="Arial" charset="0"/>
            </a:endParaRPr>
          </a:p>
          <a:p>
            <a:pPr>
              <a:buClr>
                <a:srgbClr val="6600CC"/>
              </a:buClr>
            </a:pPr>
            <a:r>
              <a:rPr lang="en-US" sz="2000" dirty="0" smtClean="0">
                <a:cs typeface="Arial" charset="0"/>
              </a:rPr>
              <a:t>Radiative emission rate</a:t>
            </a:r>
          </a:p>
          <a:p>
            <a:pPr>
              <a:buClr>
                <a:srgbClr val="6600CC"/>
              </a:buClr>
              <a:buFont typeface="Wingdings" charset="0"/>
              <a:buChar char="§"/>
            </a:pPr>
            <a:endParaRPr lang="en-US" sz="2000" dirty="0" smtClean="0">
              <a:cs typeface="Arial" charset="0"/>
            </a:endParaRPr>
          </a:p>
          <a:p>
            <a:pPr>
              <a:buClr>
                <a:srgbClr val="6600CC"/>
              </a:buClr>
              <a:buFont typeface="Wingdings" charset="0"/>
              <a:buChar char="§"/>
            </a:pPr>
            <a:endParaRPr lang="en-US" sz="2000" dirty="0" smtClean="0">
              <a:cs typeface="Arial" charset="0"/>
            </a:endParaRPr>
          </a:p>
          <a:p>
            <a:pPr>
              <a:buClr>
                <a:srgbClr val="6600CC"/>
              </a:buClr>
            </a:pPr>
            <a:r>
              <a:rPr lang="en-US" sz="2000" dirty="0" smtClean="0">
                <a:cs typeface="Arial" charset="0"/>
              </a:rPr>
              <a:t>Exciton diffusion</a:t>
            </a:r>
          </a:p>
          <a:p>
            <a:pPr lvl="1">
              <a:buClr>
                <a:srgbClr val="6600CC"/>
              </a:buClr>
              <a:buFontTx/>
              <a:buChar char="-"/>
            </a:pPr>
            <a:r>
              <a:rPr lang="en-US" sz="2000" dirty="0" smtClean="0">
                <a:cs typeface="Arial" charset="0"/>
              </a:rPr>
              <a:t>Gaussian RNG</a:t>
            </a:r>
            <a:endParaRPr lang="en-US" sz="2000" dirty="0">
              <a:cs typeface="Arial" charset="0"/>
            </a:endParaRPr>
          </a:p>
          <a:p>
            <a:pPr marL="457200" lvl="1" indent="0">
              <a:buClr>
                <a:srgbClr val="6600CC"/>
              </a:buClr>
              <a:buNone/>
            </a:pPr>
            <a:r>
              <a:rPr lang="en-US" sz="2000" dirty="0" smtClean="0">
                <a:cs typeface="Arial" charset="0"/>
              </a:rPr>
              <a:t>		           Displacement per </a:t>
            </a:r>
            <a:r>
              <a:rPr lang="en-US" sz="2000" dirty="0" smtClean="0">
                <a:latin typeface="Symbol" panose="05050102010706020507" pitchFamily="18" charset="2"/>
              </a:rPr>
              <a:t>D</a:t>
            </a:r>
            <a:r>
              <a:rPr lang="en-US" sz="2000" dirty="0" smtClean="0">
                <a:cs typeface="Arial" charset="0"/>
              </a:rPr>
              <a:t>t</a:t>
            </a:r>
            <a:br>
              <a:rPr lang="en-US" sz="2000" dirty="0" smtClean="0">
                <a:cs typeface="Arial" charset="0"/>
              </a:rPr>
            </a:br>
            <a:r>
              <a:rPr lang="en-US" sz="2000" dirty="0" smtClean="0">
                <a:cs typeface="Arial" charset="0"/>
              </a:rPr>
              <a:t/>
            </a:r>
            <a:br>
              <a:rPr lang="en-US" sz="2000" dirty="0" smtClean="0">
                <a:cs typeface="Arial" charset="0"/>
              </a:rPr>
            </a:br>
            <a:endParaRPr lang="en-US" sz="2000" dirty="0" smtClean="0">
              <a:cs typeface="Arial" charset="0"/>
            </a:endParaRPr>
          </a:p>
          <a:p>
            <a:pPr>
              <a:buClr>
                <a:srgbClr val="6600CC"/>
              </a:buClr>
            </a:pPr>
            <a:r>
              <a:rPr lang="en-US" sz="2000" dirty="0" smtClean="0">
                <a:cs typeface="Arial" charset="0"/>
              </a:rPr>
              <a:t>Average over many exciton trajectories and quencher positions</a:t>
            </a:r>
          </a:p>
          <a:p>
            <a:pPr>
              <a:buClr>
                <a:srgbClr val="6600CC"/>
              </a:buClr>
            </a:pPr>
            <a:endParaRPr lang="en-US" sz="2000" dirty="0" smtClean="0">
              <a:cs typeface="Arial" charset="0"/>
            </a:endParaRPr>
          </a:p>
          <a:p>
            <a:pPr>
              <a:buClr>
                <a:srgbClr val="6600CC"/>
              </a:buClr>
            </a:pPr>
            <a:r>
              <a:rPr lang="en-US" sz="2000" b="1" dirty="0" smtClean="0">
                <a:solidFill>
                  <a:srgbClr val="7030A0"/>
                </a:solidFill>
                <a:cs typeface="Arial" charset="0"/>
              </a:rPr>
              <a:t>Results: Quenching efficiencies, Fluorescence decay kinetics</a:t>
            </a:r>
            <a:endParaRPr lang="en-US" sz="2000" dirty="0" smtClean="0">
              <a:cs typeface="Arial" charset="0"/>
            </a:endParaRPr>
          </a:p>
          <a:p>
            <a:pPr>
              <a:buClr>
                <a:srgbClr val="6600CC"/>
              </a:buClr>
              <a:buFont typeface="Wingdings" charset="0"/>
              <a:buChar char="§"/>
            </a:pPr>
            <a:endParaRPr lang="en-US" sz="2000" dirty="0">
              <a:cs typeface="Arial" charset="0"/>
            </a:endParaRPr>
          </a:p>
        </p:txBody>
      </p:sp>
      <p:graphicFrame>
        <p:nvGraphicFramePr>
          <p:cNvPr id="10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06407526"/>
              </p:ext>
            </p:extLst>
          </p:nvPr>
        </p:nvGraphicFramePr>
        <p:xfrm>
          <a:off x="1825625" y="1366468"/>
          <a:ext cx="1908175" cy="6909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07" name="Equation" r:id="rId4" imgW="1333440" imgH="482400" progId="Equation.3">
                  <p:embed/>
                </p:oleObj>
              </mc:Choice>
              <mc:Fallback>
                <p:oleObj name="Equation" r:id="rId4" imgW="1333440" imgH="482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25625" y="1366468"/>
                        <a:ext cx="1908175" cy="690932"/>
                      </a:xfrm>
                      <a:prstGeom prst="rect">
                        <a:avLst/>
                      </a:prstGeom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14908640"/>
              </p:ext>
            </p:extLst>
          </p:nvPr>
        </p:nvGraphicFramePr>
        <p:xfrm>
          <a:off x="2971800" y="2260600"/>
          <a:ext cx="878541" cy="71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08" name="Equation" r:id="rId6" imgW="533160" imgH="431640" progId="Equation.3">
                  <p:embed/>
                </p:oleObj>
              </mc:Choice>
              <mc:Fallback>
                <p:oleObj name="Equation" r:id="rId6" imgW="533160" imgH="431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71800" y="2260600"/>
                        <a:ext cx="878541" cy="711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44500522"/>
              </p:ext>
            </p:extLst>
          </p:nvPr>
        </p:nvGraphicFramePr>
        <p:xfrm>
          <a:off x="533400" y="4191000"/>
          <a:ext cx="1676400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09" name="Equation" r:id="rId8" imgW="838080" imgH="241200" progId="Equation.3">
                  <p:embed/>
                </p:oleObj>
              </mc:Choice>
              <mc:Fallback>
                <p:oleObj name="Equation" r:id="rId8" imgW="83808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4191000"/>
                        <a:ext cx="1676400" cy="482600"/>
                      </a:xfrm>
                      <a:prstGeom prst="rect">
                        <a:avLst/>
                      </a:prstGeom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65092935"/>
              </p:ext>
            </p:extLst>
          </p:nvPr>
        </p:nvGraphicFramePr>
        <p:xfrm>
          <a:off x="2895600" y="3556000"/>
          <a:ext cx="15748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10" name="Equation" r:id="rId10" imgW="787320" imgH="203040" progId="Equation.3">
                  <p:embed/>
                </p:oleObj>
              </mc:Choice>
              <mc:Fallback>
                <p:oleObj name="Equation" r:id="rId10" imgW="78732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95600" y="3556000"/>
                        <a:ext cx="1574800" cy="406400"/>
                      </a:xfrm>
                      <a:prstGeom prst="rect">
                        <a:avLst/>
                      </a:prstGeom>
                      <a:solidFill>
                        <a:schemeClr val="bg2">
                          <a:lumMod val="75000"/>
                        </a:schemeClr>
                      </a:solidFill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63391632"/>
              </p:ext>
            </p:extLst>
          </p:nvPr>
        </p:nvGraphicFramePr>
        <p:xfrm>
          <a:off x="7315200" y="3094736"/>
          <a:ext cx="1824819" cy="3342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11" name="Equation" r:id="rId12" imgW="1180800" imgH="215640" progId="Equation.3">
                  <p:embed/>
                </p:oleObj>
              </mc:Choice>
              <mc:Fallback>
                <p:oleObj name="Equation" r:id="rId12" imgW="118080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15200" y="3094736"/>
                        <a:ext cx="1824819" cy="334264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94165206"/>
              </p:ext>
            </p:extLst>
          </p:nvPr>
        </p:nvGraphicFramePr>
        <p:xfrm>
          <a:off x="4862513" y="5954075"/>
          <a:ext cx="1843087" cy="370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12" name="Equation" r:id="rId14" imgW="1180800" imgH="241200" progId="Equation.3">
                  <p:embed/>
                </p:oleObj>
              </mc:Choice>
              <mc:Fallback>
                <p:oleObj name="Equation" r:id="rId14" imgW="118080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62513" y="5954075"/>
                        <a:ext cx="1843087" cy="370525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0" y="0"/>
            <a:ext cx="17976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+mj-lt"/>
              </a:rPr>
              <a:t>Dye-Doped PFBT CPNs</a:t>
            </a:r>
            <a:endParaRPr lang="en-US" sz="1400" i="1" dirty="0">
              <a:latin typeface="+mj-lt"/>
            </a:endParaRPr>
          </a:p>
        </p:txBody>
      </p:sp>
      <p:pic>
        <p:nvPicPr>
          <p:cNvPr id="16" name="Picture 11" descr="academicSymbolWdm_copur.jpg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6238" y="115888"/>
            <a:ext cx="1960562" cy="417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4356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i="1" dirty="0" smtClean="0">
                <a:solidFill>
                  <a:srgbClr val="7030A0"/>
                </a:solidFill>
                <a:latin typeface="Helvetica" pitchFamily="34" charset="0"/>
              </a:rPr>
              <a:t>Modeling of </a:t>
            </a:r>
            <a:r>
              <a:rPr lang="en-US" sz="2800" b="1" i="1" dirty="0" smtClean="0">
                <a:solidFill>
                  <a:srgbClr val="7030A0"/>
                </a:solidFill>
                <a:latin typeface="Helvetica" pitchFamily="34" charset="0"/>
              </a:rPr>
              <a:t>Dye-Doped PFBT Fluorescence</a:t>
            </a:r>
            <a:endParaRPr lang="en-US" sz="2800" dirty="0">
              <a:latin typeface="Helvetica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3810000"/>
            <a:ext cx="8229600" cy="1905000"/>
          </a:xfrm>
        </p:spPr>
        <p:txBody>
          <a:bodyPr>
            <a:noAutofit/>
          </a:bodyPr>
          <a:lstStyle/>
          <a:p>
            <a:pPr>
              <a:buClr>
                <a:srgbClr val="7030A0"/>
              </a:buClr>
            </a:pPr>
            <a:r>
              <a:rPr lang="en-US" sz="1800" dirty="0" smtClean="0">
                <a:latin typeface="Helvetica" pitchFamily="34" charset="0"/>
              </a:rPr>
              <a:t>Average over many </a:t>
            </a:r>
            <a:r>
              <a:rPr lang="en-US" sz="1800" dirty="0" err="1" smtClean="0">
                <a:latin typeface="Helvetica" pitchFamily="34" charset="0"/>
              </a:rPr>
              <a:t>excitons</a:t>
            </a:r>
            <a:r>
              <a:rPr lang="en-US" sz="1800" dirty="0" smtClean="0">
                <a:latin typeface="Helvetica" pitchFamily="34" charset="0"/>
              </a:rPr>
              <a:t>, particles, quencher positions</a:t>
            </a:r>
          </a:p>
          <a:p>
            <a:pPr lvl="1">
              <a:buClr>
                <a:srgbClr val="7030A0"/>
              </a:buClr>
            </a:pPr>
            <a:r>
              <a:rPr lang="en-US" sz="1600" dirty="0" smtClean="0">
                <a:latin typeface="Helvetica" pitchFamily="34" charset="0"/>
              </a:rPr>
              <a:t>3000 </a:t>
            </a:r>
            <a:r>
              <a:rPr lang="en-US" sz="1600" dirty="0" err="1" smtClean="0">
                <a:latin typeface="Helvetica" pitchFamily="34" charset="0"/>
              </a:rPr>
              <a:t>excitons</a:t>
            </a:r>
            <a:r>
              <a:rPr lang="en-US" sz="1600" dirty="0" smtClean="0">
                <a:latin typeface="Helvetica" pitchFamily="34" charset="0"/>
              </a:rPr>
              <a:t> per particle, 50 particles per data point</a:t>
            </a:r>
          </a:p>
          <a:p>
            <a:pPr lvl="1">
              <a:buClr>
                <a:srgbClr val="7030A0"/>
              </a:buClr>
            </a:pPr>
            <a:r>
              <a:rPr lang="en-US" sz="1600" dirty="0" smtClean="0">
                <a:latin typeface="Helvetica" pitchFamily="34" charset="0"/>
              </a:rPr>
              <a:t>Poisson distribution of defects and quenchers</a:t>
            </a:r>
          </a:p>
          <a:p>
            <a:pPr lvl="1">
              <a:buClr>
                <a:srgbClr val="7030A0"/>
              </a:buClr>
            </a:pPr>
            <a:r>
              <a:rPr lang="en-US" sz="1600" dirty="0" err="1" smtClean="0">
                <a:latin typeface="Helvetica" pitchFamily="34" charset="0"/>
              </a:rPr>
              <a:t>Exciton</a:t>
            </a:r>
            <a:r>
              <a:rPr lang="en-US" sz="1600" dirty="0" smtClean="0">
                <a:latin typeface="Helvetica" pitchFamily="34" charset="0"/>
              </a:rPr>
              <a:t> diffusion length L</a:t>
            </a:r>
            <a:r>
              <a:rPr lang="en-US" sz="1600" baseline="-25000" dirty="0" smtClean="0">
                <a:latin typeface="Helvetica" pitchFamily="34" charset="0"/>
              </a:rPr>
              <a:t>D</a:t>
            </a:r>
            <a:r>
              <a:rPr lang="en-US" sz="1600" dirty="0" smtClean="0">
                <a:latin typeface="Helvetica" pitchFamily="34" charset="0"/>
              </a:rPr>
              <a:t> = 12 nm, </a:t>
            </a:r>
            <a:r>
              <a:rPr lang="en-US" sz="1600" dirty="0" err="1" smtClean="0">
                <a:latin typeface="Helvetica" pitchFamily="34" charset="0"/>
              </a:rPr>
              <a:t>Förster</a:t>
            </a:r>
            <a:r>
              <a:rPr lang="en-US" sz="1600" dirty="0" smtClean="0">
                <a:latin typeface="Helvetica" pitchFamily="34" charset="0"/>
              </a:rPr>
              <a:t> radius R</a:t>
            </a:r>
            <a:r>
              <a:rPr lang="en-US" sz="1600" baseline="-25000" dirty="0" smtClean="0">
                <a:latin typeface="Helvetica" pitchFamily="34" charset="0"/>
              </a:rPr>
              <a:t>0</a:t>
            </a:r>
            <a:r>
              <a:rPr lang="en-US" sz="1600" dirty="0" smtClean="0">
                <a:latin typeface="Helvetica" pitchFamily="34" charset="0"/>
              </a:rPr>
              <a:t> = 4 nm</a:t>
            </a:r>
            <a:endParaRPr lang="en-US" sz="1600" dirty="0">
              <a:latin typeface="Helvetica" pitchFamily="34" charset="0"/>
            </a:endParaRPr>
          </a:p>
          <a:p>
            <a:pPr>
              <a:buClr>
                <a:srgbClr val="7030A0"/>
              </a:buClr>
            </a:pPr>
            <a:r>
              <a:rPr lang="en-US" sz="1800" dirty="0" smtClean="0">
                <a:latin typeface="Helvetica" pitchFamily="34" charset="0"/>
              </a:rPr>
              <a:t>Approximate match to experimental TCSPC fitting results</a:t>
            </a:r>
            <a:endParaRPr lang="en-US" sz="1800" dirty="0">
              <a:latin typeface="Helvetica" pitchFamily="34" charset="0"/>
            </a:endParaRPr>
          </a:p>
          <a:p>
            <a:pPr lvl="1">
              <a:buClr>
                <a:srgbClr val="7030A0"/>
              </a:buClr>
            </a:pPr>
            <a:r>
              <a:rPr lang="en-US" sz="1600" dirty="0" smtClean="0">
                <a:latin typeface="Helvetica" pitchFamily="34" charset="0"/>
              </a:rPr>
              <a:t>At 0% dopant, 2.3 defect quenchers (dye equivalents) present</a:t>
            </a:r>
          </a:p>
          <a:p>
            <a:pPr lvl="1">
              <a:buClr>
                <a:srgbClr val="7030A0"/>
              </a:buClr>
            </a:pPr>
            <a:r>
              <a:rPr lang="en-US" sz="1600" i="1" dirty="0" smtClean="0">
                <a:latin typeface="Symbol" panose="05050102010706020507" pitchFamily="18" charset="2"/>
              </a:rPr>
              <a:t>b</a:t>
            </a:r>
            <a:r>
              <a:rPr lang="en-US" sz="1600" dirty="0" smtClean="0">
                <a:latin typeface="Helvetica" panose="020B0500000000000000" pitchFamily="34" charset="0"/>
              </a:rPr>
              <a:t> reduced by implementing Poisson statistics</a:t>
            </a:r>
          </a:p>
          <a:p>
            <a:pPr lvl="1">
              <a:buClr>
                <a:srgbClr val="7030A0"/>
              </a:buClr>
            </a:pPr>
            <a:r>
              <a:rPr lang="en-US" sz="1600" dirty="0" smtClean="0">
                <a:latin typeface="Helvetica" panose="020B0500000000000000" pitchFamily="34" charset="0"/>
              </a:rPr>
              <a:t>Ignoring quenching by defects results in L</a:t>
            </a:r>
            <a:r>
              <a:rPr lang="en-US" sz="1600" baseline="-25000" dirty="0" smtClean="0">
                <a:latin typeface="Helvetica" panose="020B0500000000000000" pitchFamily="34" charset="0"/>
              </a:rPr>
              <a:t>D</a:t>
            </a:r>
            <a:r>
              <a:rPr lang="en-US" sz="1600" dirty="0" smtClean="0">
                <a:latin typeface="Helvetica" panose="020B0500000000000000" pitchFamily="34" charset="0"/>
              </a:rPr>
              <a:t> 2x lower, lower quality of agreement</a:t>
            </a:r>
          </a:p>
          <a:p>
            <a:pPr lvl="1">
              <a:buClr>
                <a:srgbClr val="7030A0"/>
              </a:buClr>
            </a:pPr>
            <a:endParaRPr lang="en-US" sz="1600" i="1" dirty="0">
              <a:latin typeface="Symbol" panose="05050102010706020507" pitchFamily="18" charset="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0"/>
            <a:ext cx="17976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400" i="1" dirty="0" smtClean="0">
                <a:solidFill>
                  <a:prstClr val="black"/>
                </a:solidFill>
                <a:latin typeface="Calibri"/>
                <a:ea typeface="+mn-ea"/>
              </a:rPr>
              <a:t>Dye-Doped PFBT CPNs</a:t>
            </a:r>
            <a:endParaRPr lang="en-US" sz="1400" i="1" dirty="0">
              <a:solidFill>
                <a:prstClr val="black"/>
              </a:solidFill>
              <a:latin typeface="Calibri"/>
              <a:ea typeface="+mn-ea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1AE44-6B36-4843-8301-1082FF55F75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Picture 11" descr="academicSymbolWdm_copur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6238" y="115888"/>
            <a:ext cx="1960562" cy="417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2" name="Picture 2" descr="C:\Users\Louis\Desktop\First Authors\2013-JPCC-Final Versions &amp; Figures\lcg-JPCC-Fig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4213" y="1295400"/>
            <a:ext cx="5687187" cy="2519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0" y="6611779"/>
            <a:ext cx="438613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000" dirty="0" smtClean="0">
                <a:solidFill>
                  <a:prstClr val="black"/>
                </a:solidFill>
                <a:latin typeface="Helvetica" pitchFamily="34" charset="0"/>
                <a:ea typeface="+mn-ea"/>
              </a:rPr>
              <a:t>Groff, L. C., Wang, X., McNeill, J. D., </a:t>
            </a:r>
            <a:r>
              <a:rPr lang="en-US" sz="1000" i="1" dirty="0" smtClean="0">
                <a:solidFill>
                  <a:prstClr val="black"/>
                </a:solidFill>
                <a:latin typeface="Helvetica" pitchFamily="34" charset="0"/>
                <a:ea typeface="+mn-ea"/>
              </a:rPr>
              <a:t>J. Phys. Chem. C </a:t>
            </a:r>
            <a:r>
              <a:rPr lang="en-US" sz="1000" b="1" dirty="0" smtClean="0">
                <a:solidFill>
                  <a:prstClr val="black"/>
                </a:solidFill>
                <a:latin typeface="Helvetica" pitchFamily="34" charset="0"/>
                <a:ea typeface="+mn-ea"/>
              </a:rPr>
              <a:t>2013</a:t>
            </a:r>
            <a:r>
              <a:rPr lang="en-US" sz="1000" dirty="0" smtClean="0">
                <a:solidFill>
                  <a:prstClr val="black"/>
                </a:solidFill>
                <a:latin typeface="Helvetica" pitchFamily="34" charset="0"/>
                <a:ea typeface="+mn-ea"/>
              </a:rPr>
              <a:t>, 117, 25748. </a:t>
            </a:r>
            <a:endParaRPr lang="en-US" sz="1000" dirty="0">
              <a:solidFill>
                <a:prstClr val="black"/>
              </a:solidFill>
              <a:latin typeface="Helvetica" pitchFamily="34" charset="0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26785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i="1" dirty="0" smtClean="0">
                <a:solidFill>
                  <a:srgbClr val="7030A0"/>
                </a:solidFill>
                <a:latin typeface="Helvetica" pitchFamily="34" charset="0"/>
              </a:rPr>
              <a:t>Dye-Doped PFBT CPNs: Summary</a:t>
            </a:r>
            <a:endParaRPr lang="en-US" sz="2800" b="1" i="1" dirty="0">
              <a:solidFill>
                <a:srgbClr val="7030A0"/>
              </a:solidFill>
              <a:latin typeface="Helvetica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371600"/>
            <a:ext cx="7696200" cy="5209401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Successfully red-shifted emission via dye-doping</a:t>
            </a:r>
          </a:p>
          <a:p>
            <a:pPr lvl="1"/>
            <a:r>
              <a:rPr lang="en-US" dirty="0" smtClean="0"/>
              <a:t>High energy transfer efficiency and </a:t>
            </a:r>
            <a:r>
              <a:rPr lang="en-US" dirty="0" smtClean="0">
                <a:latin typeface="Symbol" panose="05050102010706020507" pitchFamily="18" charset="2"/>
              </a:rPr>
              <a:t>F</a:t>
            </a:r>
            <a:r>
              <a:rPr lang="en-US" dirty="0" smtClean="0"/>
              <a:t> at moderate doping</a:t>
            </a:r>
          </a:p>
          <a:p>
            <a:r>
              <a:rPr lang="en-US" dirty="0" smtClean="0"/>
              <a:t>Nanoparticle samples exhibit complex decay kinetics</a:t>
            </a:r>
          </a:p>
          <a:p>
            <a:pPr lvl="1"/>
            <a:r>
              <a:rPr lang="en-US" dirty="0" smtClean="0"/>
              <a:t>Described best by bi-exponential or KWW dynamics</a:t>
            </a:r>
          </a:p>
          <a:p>
            <a:pPr lvl="1"/>
            <a:r>
              <a:rPr lang="en-US" dirty="0" smtClean="0"/>
              <a:t>Decreased lifetimes in doped samples (dynamic quenching)</a:t>
            </a:r>
          </a:p>
          <a:p>
            <a:pPr lvl="1"/>
            <a:r>
              <a:rPr lang="en-US" dirty="0" smtClean="0"/>
              <a:t>Acceptor is dynamically quenched at high doping ratios</a:t>
            </a:r>
          </a:p>
          <a:p>
            <a:r>
              <a:rPr lang="en-US" dirty="0" smtClean="0"/>
              <a:t>Exciton diffusion, Energy Transfer Model matches experimental dynamics well</a:t>
            </a:r>
          </a:p>
          <a:p>
            <a:pPr lvl="1"/>
            <a:r>
              <a:rPr lang="en-US" dirty="0" smtClean="0"/>
              <a:t>Poisson distribution of defects and quenchers</a:t>
            </a:r>
          </a:p>
          <a:p>
            <a:pPr lvl="1"/>
            <a:r>
              <a:rPr lang="en-US" dirty="0" smtClean="0"/>
              <a:t>~2 defects/CPN</a:t>
            </a:r>
          </a:p>
          <a:p>
            <a:pPr lvl="1"/>
            <a:r>
              <a:rPr lang="en-US" dirty="0" smtClean="0"/>
              <a:t>Length scale of exciton transport  ~12 nm for PFBT              (</a:t>
            </a:r>
            <a:r>
              <a:rPr lang="en-US" i="1" dirty="0" smtClean="0"/>
              <a:t>D</a:t>
            </a:r>
            <a:r>
              <a:rPr lang="en-US" dirty="0" smtClean="0"/>
              <a:t> = 8x10</a:t>
            </a:r>
            <a:r>
              <a:rPr lang="en-US" baseline="30000" dirty="0" smtClean="0"/>
              <a:t>-9</a:t>
            </a:r>
            <a:r>
              <a:rPr lang="en-US" dirty="0" smtClean="0"/>
              <a:t> m</a:t>
            </a:r>
            <a:r>
              <a:rPr lang="en-US" baseline="30000" dirty="0" smtClean="0"/>
              <a:t>2</a:t>
            </a:r>
            <a:r>
              <a:rPr lang="en-US" dirty="0" smtClean="0"/>
              <a:t> s</a:t>
            </a:r>
            <a:r>
              <a:rPr lang="en-US" baseline="30000" dirty="0" smtClean="0"/>
              <a:t>-1</a:t>
            </a:r>
            <a:r>
              <a:rPr lang="en-US" dirty="0" smtClean="0"/>
              <a:t>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1AE44-6B36-4843-8301-1082FF55F754}" type="slidenum">
              <a:rPr lang="en-US" smtClean="0"/>
              <a:t>34</a:t>
            </a:fld>
            <a:endParaRPr lang="en-US"/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0" y="6581001"/>
            <a:ext cx="396240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altLang="zh-CN" sz="1200" dirty="0">
                <a:latin typeface="+mj-lt"/>
                <a:ea typeface="SimSun" pitchFamily="2" charset="-122"/>
              </a:rPr>
              <a:t>C. Wu, J. McNeill et al., </a:t>
            </a:r>
            <a:r>
              <a:rPr lang="en-US" altLang="zh-CN" sz="1200" i="1" dirty="0">
                <a:latin typeface="+mj-lt"/>
                <a:ea typeface="SimSun" pitchFamily="2" charset="-122"/>
              </a:rPr>
              <a:t>ACS Nano, </a:t>
            </a:r>
            <a:r>
              <a:rPr lang="en-US" altLang="zh-CN" sz="1200" dirty="0" smtClean="0">
                <a:latin typeface="+mj-lt"/>
                <a:ea typeface="SimSun" pitchFamily="2" charset="-122"/>
              </a:rPr>
              <a:t>2008</a:t>
            </a:r>
            <a:r>
              <a:rPr lang="en-US" altLang="zh-CN" sz="1200" i="1" dirty="0" smtClean="0">
                <a:latin typeface="+mj-lt"/>
                <a:ea typeface="SimSun" pitchFamily="2" charset="-122"/>
              </a:rPr>
              <a:t>, </a:t>
            </a:r>
            <a:r>
              <a:rPr lang="en-US" altLang="zh-CN" sz="1200" dirty="0" smtClean="0">
                <a:latin typeface="+mj-lt"/>
                <a:ea typeface="SimSun" pitchFamily="2" charset="-122"/>
              </a:rPr>
              <a:t>2, 2415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0"/>
            <a:ext cx="17976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+mj-lt"/>
              </a:rPr>
              <a:t>Dye-Doped PFBT CPNs</a:t>
            </a:r>
            <a:endParaRPr lang="en-US" sz="1400" i="1" dirty="0">
              <a:latin typeface="+mj-lt"/>
            </a:endParaRPr>
          </a:p>
        </p:txBody>
      </p:sp>
      <p:pic>
        <p:nvPicPr>
          <p:cNvPr id="8" name="Picture 11" descr="academicSymbolWdm_copur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6238" y="115888"/>
            <a:ext cx="1960562" cy="417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22852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i="1" dirty="0" smtClean="0">
                <a:solidFill>
                  <a:srgbClr val="7030A0"/>
                </a:solidFill>
                <a:latin typeface="Helvetica" pitchFamily="34" charset="0"/>
              </a:rPr>
              <a:t>Solvent-Induced Swelling of CPNs</a:t>
            </a:r>
            <a:endParaRPr lang="en-US" sz="2800" b="1" i="1" dirty="0">
              <a:solidFill>
                <a:srgbClr val="7030A0"/>
              </a:solidFill>
              <a:latin typeface="Helvetica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0"/>
            <a:ext cx="19917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400" i="1" dirty="0" smtClean="0">
                <a:solidFill>
                  <a:prstClr val="black"/>
                </a:solidFill>
                <a:latin typeface="Calibri"/>
                <a:ea typeface="+mn-ea"/>
              </a:rPr>
              <a:t>Solvent-Induced Swelling</a:t>
            </a:r>
            <a:endParaRPr lang="en-US" sz="1400" i="1" dirty="0">
              <a:solidFill>
                <a:prstClr val="black"/>
              </a:solidFill>
              <a:latin typeface="Calibri"/>
              <a:ea typeface="+mn-ea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1AE44-6B36-4843-8301-1082FF55F75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0" name="Picture 9" descr="poly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0305" y="1219200"/>
            <a:ext cx="5581095" cy="1558965"/>
          </a:xfrm>
          <a:prstGeom prst="rect">
            <a:avLst/>
          </a:prstGeom>
        </p:spPr>
      </p:pic>
      <p:sp>
        <p:nvSpPr>
          <p:cNvPr id="11" name="Rectangle 14"/>
          <p:cNvSpPr>
            <a:spLocks noChangeArrowheads="1"/>
          </p:cNvSpPr>
          <p:nvPr/>
        </p:nvSpPr>
        <p:spPr bwMode="auto">
          <a:xfrm>
            <a:off x="6172200" y="2667000"/>
            <a:ext cx="18288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 algn="ctr" defTabSz="914400" fontAlgn="auto">
              <a:spcBef>
                <a:spcPct val="40000"/>
              </a:spcBef>
              <a:spcAft>
                <a:spcPts val="0"/>
              </a:spcAft>
              <a:buClr>
                <a:srgbClr val="6600CC"/>
              </a:buClr>
              <a:buSzPct val="110000"/>
              <a:buFont typeface="Wingdings" charset="0"/>
              <a:buNone/>
            </a:pPr>
            <a:r>
              <a:rPr lang="en-US" b="1" dirty="0">
                <a:solidFill>
                  <a:srgbClr val="000000"/>
                </a:solidFill>
                <a:latin typeface="Helvetica" panose="020B0500000000000000" pitchFamily="34" charset="0"/>
                <a:ea typeface="+mn-ea"/>
              </a:rPr>
              <a:t>c</a:t>
            </a:r>
            <a:r>
              <a:rPr lang="en-US" b="1" dirty="0" smtClean="0">
                <a:solidFill>
                  <a:srgbClr val="000000"/>
                </a:solidFill>
                <a:latin typeface="Helvetica" panose="020B0500000000000000" pitchFamily="34" charset="0"/>
                <a:ea typeface="+mn-ea"/>
              </a:rPr>
              <a:t>onjugated polymer nanoparticle</a:t>
            </a:r>
            <a:endParaRPr lang="en-US" dirty="0">
              <a:solidFill>
                <a:srgbClr val="000000"/>
              </a:solidFill>
              <a:latin typeface="Helvetica" panose="020B0500000000000000" pitchFamily="34" charset="0"/>
              <a:ea typeface="+mn-ea"/>
            </a:endParaRPr>
          </a:p>
        </p:txBody>
      </p:sp>
      <p:sp>
        <p:nvSpPr>
          <p:cNvPr id="12" name="Rectangle 14"/>
          <p:cNvSpPr>
            <a:spLocks noChangeArrowheads="1"/>
          </p:cNvSpPr>
          <p:nvPr/>
        </p:nvSpPr>
        <p:spPr bwMode="auto">
          <a:xfrm>
            <a:off x="3733800" y="2743200"/>
            <a:ext cx="18288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 algn="ctr" defTabSz="914400" fontAlgn="auto">
              <a:spcBef>
                <a:spcPct val="40000"/>
              </a:spcBef>
              <a:spcAft>
                <a:spcPts val="0"/>
              </a:spcAft>
              <a:buClr>
                <a:srgbClr val="6600CC"/>
              </a:buClr>
              <a:buSzPct val="110000"/>
              <a:buFont typeface="Wingdings" charset="0"/>
              <a:buNone/>
            </a:pPr>
            <a:r>
              <a:rPr lang="en-US" b="1" dirty="0">
                <a:solidFill>
                  <a:srgbClr val="000000"/>
                </a:solidFill>
                <a:latin typeface="Calibri"/>
                <a:ea typeface="+mn-ea"/>
              </a:rPr>
              <a:t>c</a:t>
            </a:r>
            <a:r>
              <a:rPr lang="en-US" b="1" dirty="0" smtClean="0">
                <a:solidFill>
                  <a:srgbClr val="000000"/>
                </a:solidFill>
                <a:latin typeface="Calibri"/>
                <a:ea typeface="+mn-ea"/>
              </a:rPr>
              <a:t>onjugated polymer film</a:t>
            </a:r>
            <a:endParaRPr lang="en-US" dirty="0">
              <a:solidFill>
                <a:srgbClr val="000000"/>
              </a:solidFill>
              <a:latin typeface="Calibri"/>
              <a:ea typeface="+mn-ea"/>
            </a:endParaRPr>
          </a:p>
        </p:txBody>
      </p:sp>
      <p:sp>
        <p:nvSpPr>
          <p:cNvPr id="13" name="Rectangle 14"/>
          <p:cNvSpPr>
            <a:spLocks noChangeArrowheads="1"/>
          </p:cNvSpPr>
          <p:nvPr/>
        </p:nvSpPr>
        <p:spPr bwMode="auto">
          <a:xfrm>
            <a:off x="1600200" y="2819400"/>
            <a:ext cx="18288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 algn="ctr" defTabSz="914400" fontAlgn="auto">
              <a:spcBef>
                <a:spcPct val="40000"/>
              </a:spcBef>
              <a:spcAft>
                <a:spcPts val="0"/>
              </a:spcAft>
              <a:buClr>
                <a:srgbClr val="6600CC"/>
              </a:buClr>
              <a:buSzPct val="110000"/>
              <a:buFont typeface="Wingdings" charset="0"/>
              <a:buNone/>
            </a:pPr>
            <a:r>
              <a:rPr lang="en-US" b="1" dirty="0">
                <a:solidFill>
                  <a:srgbClr val="000000"/>
                </a:solidFill>
                <a:latin typeface="Helvetica" panose="020B0500000000000000" pitchFamily="34" charset="0"/>
                <a:ea typeface="+mn-ea"/>
              </a:rPr>
              <a:t>c</a:t>
            </a:r>
            <a:r>
              <a:rPr lang="en-US" b="1" dirty="0" smtClean="0">
                <a:solidFill>
                  <a:srgbClr val="000000"/>
                </a:solidFill>
                <a:latin typeface="Helvetica" panose="020B0500000000000000" pitchFamily="34" charset="0"/>
                <a:ea typeface="+mn-ea"/>
              </a:rPr>
              <a:t>onjugated polymer in solution</a:t>
            </a:r>
            <a:endParaRPr lang="en-US" dirty="0">
              <a:solidFill>
                <a:srgbClr val="000000"/>
              </a:solidFill>
              <a:latin typeface="Helvetica" panose="020B0500000000000000" pitchFamily="34" charset="0"/>
              <a:ea typeface="+mn-ea"/>
            </a:endParaRPr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685800" y="3856037"/>
            <a:ext cx="8001000" cy="2500313"/>
          </a:xfrm>
        </p:spPr>
        <p:txBody>
          <a:bodyPr>
            <a:normAutofit fontScale="55000" lnSpcReduction="20000"/>
          </a:bodyPr>
          <a:lstStyle/>
          <a:p>
            <a:r>
              <a:rPr lang="en-US" sz="3600" dirty="0" smtClean="0">
                <a:latin typeface="Helvetica" pitchFamily="34" charset="0"/>
              </a:rPr>
              <a:t>Use solvent-induced swelling methods to probe the changes in nanoparticle </a:t>
            </a:r>
            <a:r>
              <a:rPr lang="en-US" sz="3600" dirty="0" err="1" smtClean="0">
                <a:latin typeface="Helvetica" pitchFamily="34" charset="0"/>
              </a:rPr>
              <a:t>photophysics</a:t>
            </a:r>
            <a:endParaRPr lang="en-US" sz="3600" dirty="0" smtClean="0">
              <a:latin typeface="Helvetica" pitchFamily="34" charset="0"/>
            </a:endParaRPr>
          </a:p>
          <a:p>
            <a:pPr lvl="1"/>
            <a:r>
              <a:rPr lang="en-US" sz="3300" dirty="0" smtClean="0">
                <a:latin typeface="Helvetica" pitchFamily="34" charset="0"/>
              </a:rPr>
              <a:t>Probe rates of multiple energy transfer</a:t>
            </a:r>
          </a:p>
          <a:p>
            <a:pPr lvl="1"/>
            <a:r>
              <a:rPr lang="en-US" sz="3300" dirty="0" smtClean="0">
                <a:latin typeface="Helvetica" pitchFamily="34" charset="0"/>
              </a:rPr>
              <a:t>Determine nature of quenching defects (aggregates vs. oxidative)</a:t>
            </a:r>
          </a:p>
          <a:p>
            <a:r>
              <a:rPr lang="en-US" sz="3600" dirty="0" smtClean="0">
                <a:latin typeface="Helvetica" pitchFamily="34" charset="0"/>
              </a:rPr>
              <a:t>Rate of </a:t>
            </a:r>
            <a:r>
              <a:rPr lang="en-US" sz="3600" dirty="0" err="1" smtClean="0">
                <a:latin typeface="Helvetica" pitchFamily="34" charset="0"/>
              </a:rPr>
              <a:t>exciton</a:t>
            </a:r>
            <a:r>
              <a:rPr lang="en-US" sz="3600" dirty="0" smtClean="0">
                <a:latin typeface="Helvetica" pitchFamily="34" charset="0"/>
              </a:rPr>
              <a:t> motion hypothesized to be amplified for CPNs</a:t>
            </a:r>
          </a:p>
          <a:p>
            <a:pPr lvl="1"/>
            <a:r>
              <a:rPr lang="en-US" sz="3300" dirty="0" smtClean="0">
                <a:latin typeface="Helvetica" pitchFamily="34" charset="0"/>
              </a:rPr>
              <a:t>Densely packed </a:t>
            </a:r>
            <a:r>
              <a:rPr lang="en-US" sz="3300" dirty="0" err="1" smtClean="0">
                <a:latin typeface="Helvetica" pitchFamily="34" charset="0"/>
              </a:rPr>
              <a:t>chromophores</a:t>
            </a:r>
            <a:endParaRPr lang="en-US" sz="3300" dirty="0" smtClean="0">
              <a:latin typeface="Helvetica" pitchFamily="34" charset="0"/>
            </a:endParaRPr>
          </a:p>
          <a:p>
            <a:pPr lvl="1"/>
            <a:r>
              <a:rPr lang="en-US" sz="3300" dirty="0" smtClean="0">
                <a:latin typeface="Helvetica" pitchFamily="34" charset="0"/>
              </a:rPr>
              <a:t>Access to more nearest neighbor </a:t>
            </a:r>
            <a:r>
              <a:rPr lang="en-US" sz="3300" dirty="0" err="1" smtClean="0">
                <a:latin typeface="Helvetica" pitchFamily="34" charset="0"/>
              </a:rPr>
              <a:t>chromophores</a:t>
            </a:r>
            <a:r>
              <a:rPr lang="en-US" sz="3300" dirty="0" smtClean="0">
                <a:latin typeface="Helvetica" pitchFamily="34" charset="0"/>
              </a:rPr>
              <a:t> in CPNs vs. polymer in solution</a:t>
            </a:r>
          </a:p>
          <a:p>
            <a:pPr lvl="1"/>
            <a:r>
              <a:rPr lang="en-US" sz="3300" dirty="0" smtClean="0">
                <a:latin typeface="Helvetica" pitchFamily="34" charset="0"/>
              </a:rPr>
              <a:t>Probe via fluorescence anisotropy decay (FAD) and modeling</a:t>
            </a:r>
          </a:p>
        </p:txBody>
      </p:sp>
      <p:pic>
        <p:nvPicPr>
          <p:cNvPr id="15" name="Picture 11" descr="academicSymbolWdm_copur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6238" y="115888"/>
            <a:ext cx="1960562" cy="417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3886200" y="1143000"/>
            <a:ext cx="2057400" cy="2438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3962400" y="2286000"/>
            <a:ext cx="205740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3962400" y="2590800"/>
            <a:ext cx="205740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824378" y="1487269"/>
            <a:ext cx="23478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Helvetica" panose="020B0500000000000000" pitchFamily="34" charset="0"/>
              </a:rPr>
              <a:t>  Rapid mixing with </a:t>
            </a:r>
          </a:p>
          <a:p>
            <a:r>
              <a:rPr lang="en-US" dirty="0" smtClean="0">
                <a:latin typeface="Helvetica" panose="020B0500000000000000" pitchFamily="34" charset="0"/>
              </a:rPr>
              <a:t>water, THF Removal</a:t>
            </a:r>
            <a:endParaRPr lang="en-US" dirty="0">
              <a:latin typeface="Helvetica" panose="020B0500000000000000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272771" y="2782669"/>
            <a:ext cx="1518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Helvetica" panose="020B0500000000000000" pitchFamily="34" charset="0"/>
              </a:rPr>
              <a:t>THF Addition</a:t>
            </a:r>
            <a:endParaRPr lang="en-US" dirty="0">
              <a:latin typeface="Helvetica" panose="020B0500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6328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28600" y="3048000"/>
            <a:ext cx="4309357" cy="1524000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228600" y="1570038"/>
            <a:ext cx="4309357" cy="147796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i="1" dirty="0" smtClean="0">
                <a:solidFill>
                  <a:srgbClr val="7030A0"/>
                </a:solidFill>
                <a:latin typeface="Helvetica" pitchFamily="34" charset="0"/>
              </a:rPr>
              <a:t>Fluorescence Quantum </a:t>
            </a:r>
            <a:br>
              <a:rPr lang="en-US" sz="2800" b="1" i="1" dirty="0" smtClean="0">
                <a:solidFill>
                  <a:srgbClr val="7030A0"/>
                </a:solidFill>
                <a:latin typeface="Helvetica" pitchFamily="34" charset="0"/>
              </a:rPr>
            </a:br>
            <a:r>
              <a:rPr lang="en-US" sz="2800" b="1" i="1" dirty="0" smtClean="0">
                <a:solidFill>
                  <a:srgbClr val="7030A0"/>
                </a:solidFill>
                <a:latin typeface="Helvetica" pitchFamily="34" charset="0"/>
              </a:rPr>
              <a:t>Yield and Spectral Shifting</a:t>
            </a:r>
            <a:endParaRPr lang="en-US" sz="2800" dirty="0">
              <a:latin typeface="Helvetica" pitchFamily="34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00600" y="1720850"/>
            <a:ext cx="4038600" cy="4756150"/>
          </a:xfrm>
        </p:spPr>
        <p:txBody>
          <a:bodyPr>
            <a:normAutofit fontScale="85000" lnSpcReduction="10000"/>
          </a:bodyPr>
          <a:lstStyle/>
          <a:p>
            <a:pPr>
              <a:buClr>
                <a:srgbClr val="7030A0"/>
              </a:buClr>
            </a:pPr>
            <a:r>
              <a:rPr lang="en-US" sz="3100" dirty="0" smtClean="0">
                <a:latin typeface="Helvetica" panose="020B0500000000000000" pitchFamily="34" charset="0"/>
              </a:rPr>
              <a:t>Increase in </a:t>
            </a:r>
            <a:r>
              <a:rPr lang="en-US" sz="3100" dirty="0" smtClean="0">
                <a:latin typeface="Symbol" panose="05050102010706020507" pitchFamily="18" charset="2"/>
              </a:rPr>
              <a:t>F</a:t>
            </a:r>
            <a:r>
              <a:rPr lang="en-US" sz="3100" dirty="0" smtClean="0">
                <a:latin typeface="Helvetica" panose="020B0500000000000000" pitchFamily="34" charset="0"/>
              </a:rPr>
              <a:t> as %THF increases</a:t>
            </a:r>
          </a:p>
          <a:p>
            <a:pPr lvl="1">
              <a:buClr>
                <a:srgbClr val="7030A0"/>
              </a:buClr>
            </a:pPr>
            <a:r>
              <a:rPr lang="en-US" sz="2600" dirty="0" smtClean="0">
                <a:latin typeface="Helvetica" panose="020B0500000000000000" pitchFamily="34" charset="0"/>
              </a:rPr>
              <a:t>~92% quenching at 0% THF</a:t>
            </a:r>
          </a:p>
          <a:p>
            <a:pPr lvl="1">
              <a:buClr>
                <a:srgbClr val="7030A0"/>
              </a:buClr>
            </a:pPr>
            <a:r>
              <a:rPr lang="en-US" sz="2600" dirty="0" smtClean="0">
                <a:latin typeface="Symbol" panose="05050102010706020507" pitchFamily="18" charset="2"/>
              </a:rPr>
              <a:t>F</a:t>
            </a:r>
            <a:r>
              <a:rPr lang="en-US" sz="2600" baseline="-25000" dirty="0" smtClean="0">
                <a:latin typeface="Helvetica" panose="020B0500000000000000" pitchFamily="34" charset="0"/>
              </a:rPr>
              <a:t>THF</a:t>
            </a:r>
            <a:r>
              <a:rPr lang="en-US" sz="2600" dirty="0" smtClean="0">
                <a:latin typeface="Helvetica" panose="020B0500000000000000" pitchFamily="34" charset="0"/>
              </a:rPr>
              <a:t> is recovered at high THF concentrations</a:t>
            </a:r>
          </a:p>
          <a:p>
            <a:pPr>
              <a:buClr>
                <a:srgbClr val="7030A0"/>
              </a:buClr>
            </a:pPr>
            <a:r>
              <a:rPr lang="en-US" dirty="0" smtClean="0">
                <a:latin typeface="Helvetica" panose="020B0500000000000000" pitchFamily="34" charset="0"/>
              </a:rPr>
              <a:t>Normalized spectra show progressive blue shifting of emission peak</a:t>
            </a:r>
          </a:p>
          <a:p>
            <a:pPr lvl="1">
              <a:buClr>
                <a:srgbClr val="7030A0"/>
              </a:buClr>
            </a:pPr>
            <a:r>
              <a:rPr lang="en-US" dirty="0" smtClean="0">
                <a:latin typeface="Helvetica" panose="020B0500000000000000" pitchFamily="34" charset="0"/>
              </a:rPr>
              <a:t>~5 nm for PFBT</a:t>
            </a:r>
          </a:p>
          <a:p>
            <a:pPr lvl="1">
              <a:buClr>
                <a:srgbClr val="7030A0"/>
              </a:buClr>
            </a:pPr>
            <a:r>
              <a:rPr lang="en-US" dirty="0" smtClean="0">
                <a:latin typeface="Helvetica" panose="020B0500000000000000" pitchFamily="34" charset="0"/>
              </a:rPr>
              <a:t>~40 nm for MEH-PPV</a:t>
            </a:r>
          </a:p>
          <a:p>
            <a:pPr lvl="1">
              <a:buClr>
                <a:srgbClr val="7030A0"/>
              </a:buClr>
            </a:pPr>
            <a:r>
              <a:rPr lang="en-US" dirty="0" smtClean="0">
                <a:latin typeface="Helvetica" panose="020B0500000000000000" pitchFamily="34" charset="0"/>
              </a:rPr>
              <a:t>Stronger dipole coupling in MEH-PPV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0"/>
            <a:ext cx="19917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400" i="1" dirty="0" smtClean="0">
                <a:solidFill>
                  <a:prstClr val="black"/>
                </a:solidFill>
                <a:latin typeface="Calibri"/>
              </a:rPr>
              <a:t>Solvent-Induced Swelling</a:t>
            </a:r>
            <a:endParaRPr lang="en-US" sz="1400" i="1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1AE44-6B36-4843-8301-1082FF55F75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3" name="Picture 11" descr="academicSymbolWdm_copur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6238" y="115888"/>
            <a:ext cx="1960562" cy="417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3" descr="C:\Users\Louis\Desktop\Spectra\Flu\2014\PFBT-PLQY-Spectra-SolventDependence.jpg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 bwMode="auto">
          <a:xfrm>
            <a:off x="834637" y="1600200"/>
            <a:ext cx="3642360" cy="13757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Picture 14" descr="C:\Users\Louis\Desktop\Spectra\Flu\2014\PFBT-PLQY-RadRate-SolventDependence.jpg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5" r="48093" b="50000"/>
          <a:stretch/>
        </p:blipFill>
        <p:spPr bwMode="auto">
          <a:xfrm>
            <a:off x="443432" y="4825400"/>
            <a:ext cx="1988084" cy="168480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228600" y="4656424"/>
            <a:ext cx="293370" cy="3727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C:\Users\Louis\Desktop\Spectra\Flu\2014\PFBT-PLQY-RadRate-SolventDependence.jpg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71" t="51276" r="48037" b="-1276"/>
          <a:stretch/>
        </p:blipFill>
        <p:spPr bwMode="auto">
          <a:xfrm>
            <a:off x="2583916" y="4868396"/>
            <a:ext cx="1988084" cy="1684804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Rectangle 16"/>
          <p:cNvSpPr/>
          <p:nvPr/>
        </p:nvSpPr>
        <p:spPr>
          <a:xfrm>
            <a:off x="2590800" y="4792196"/>
            <a:ext cx="76200" cy="2370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0" y="6611779"/>
            <a:ext cx="47762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200" dirty="0" smtClean="0">
                <a:latin typeface="+mn-lt"/>
              </a:rPr>
              <a:t>Groff, L. C., Jiang, Y., Wang, X., and McNeill, J. D. </a:t>
            </a:r>
            <a:r>
              <a:rPr lang="en-US" sz="1200" b="1" dirty="0" smtClean="0">
                <a:latin typeface="+mn-lt"/>
              </a:rPr>
              <a:t>2015</a:t>
            </a:r>
            <a:r>
              <a:rPr lang="en-US" sz="1200" dirty="0" smtClean="0">
                <a:latin typeface="+mn-lt"/>
              </a:rPr>
              <a:t>, In final preparation.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57732" y="1752600"/>
            <a:ext cx="461665" cy="1143903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b="1" i="1" dirty="0" smtClean="0">
                <a:latin typeface="Helvetica" panose="020B0500000000000000" pitchFamily="34" charset="0"/>
              </a:rPr>
              <a:t>MEH-PPV</a:t>
            </a:r>
            <a:endParaRPr lang="en-US" b="1" i="1" dirty="0">
              <a:latin typeface="Helvetica" panose="020B0500000000000000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62197" y="3419738"/>
            <a:ext cx="461665" cy="695062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b="1" i="1" dirty="0" smtClean="0">
                <a:latin typeface="Helvetica" panose="020B0500000000000000" pitchFamily="34" charset="0"/>
              </a:rPr>
              <a:t>PFBT</a:t>
            </a:r>
            <a:endParaRPr lang="en-US" b="1" i="1" dirty="0">
              <a:latin typeface="Helvetica" panose="020B0500000000000000" pitchFamily="34" charset="0"/>
            </a:endParaRPr>
          </a:p>
        </p:txBody>
      </p:sp>
      <p:pic>
        <p:nvPicPr>
          <p:cNvPr id="21" name="Picture 20" descr="C:\Users\Louis\Desktop\Spectra\Flu\2014\PFBT-PLQY-Spectra-SolventDependence.jpg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701"/>
          <a:stretch/>
        </p:blipFill>
        <p:spPr bwMode="auto">
          <a:xfrm>
            <a:off x="834637" y="3120770"/>
            <a:ext cx="3642360" cy="1383936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TextBox 21"/>
          <p:cNvSpPr txBox="1"/>
          <p:nvPr/>
        </p:nvSpPr>
        <p:spPr>
          <a:xfrm>
            <a:off x="3403605" y="4648200"/>
            <a:ext cx="787395" cy="369332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en-US" b="1" i="1" dirty="0" smtClean="0">
                <a:latin typeface="Helvetica" panose="020B0500000000000000" pitchFamily="34" charset="0"/>
              </a:rPr>
              <a:t>PFBT</a:t>
            </a:r>
            <a:endParaRPr lang="en-US" b="1" i="1" dirty="0">
              <a:latin typeface="Helvetica" panose="020B0500000000000000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990600" y="4659868"/>
            <a:ext cx="1236236" cy="369332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en-US" b="1" i="1" dirty="0" smtClean="0">
                <a:latin typeface="Helvetica" panose="020B0500000000000000" pitchFamily="34" charset="0"/>
              </a:rPr>
              <a:t>MEH-PPV</a:t>
            </a:r>
            <a:endParaRPr lang="en-US" b="1" i="1" dirty="0">
              <a:latin typeface="Helvetica" panose="020B0500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1206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4267200" y="1295400"/>
            <a:ext cx="2199236" cy="248555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991764" y="1295401"/>
            <a:ext cx="2199236" cy="2485556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i="1" dirty="0" smtClean="0">
                <a:solidFill>
                  <a:srgbClr val="7030A0"/>
                </a:solidFill>
                <a:latin typeface="Helvetica" pitchFamily="34" charset="0"/>
              </a:rPr>
              <a:t>Fluorescence Decay Kinetics</a:t>
            </a:r>
            <a:br>
              <a:rPr lang="en-US" sz="2800" b="1" i="1" dirty="0" smtClean="0">
                <a:solidFill>
                  <a:srgbClr val="7030A0"/>
                </a:solidFill>
                <a:latin typeface="Helvetica" pitchFamily="34" charset="0"/>
              </a:rPr>
            </a:br>
            <a:r>
              <a:rPr lang="en-US" sz="2800" b="1" i="1" dirty="0" smtClean="0">
                <a:solidFill>
                  <a:srgbClr val="7030A0"/>
                </a:solidFill>
                <a:latin typeface="Helvetica" pitchFamily="34" charset="0"/>
              </a:rPr>
              <a:t>of Swelled CPNs</a:t>
            </a:r>
            <a:endParaRPr lang="en-US" sz="2800" dirty="0">
              <a:latin typeface="Helvetica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3830403"/>
            <a:ext cx="8229600" cy="1905000"/>
          </a:xfrm>
        </p:spPr>
        <p:txBody>
          <a:bodyPr>
            <a:noAutofit/>
          </a:bodyPr>
          <a:lstStyle/>
          <a:p>
            <a:pPr>
              <a:buClr>
                <a:srgbClr val="7030A0"/>
              </a:buClr>
            </a:pPr>
            <a:r>
              <a:rPr lang="en-US" sz="2000" dirty="0" err="1" smtClean="0">
                <a:latin typeface="Helvetica" pitchFamily="34" charset="0"/>
              </a:rPr>
              <a:t>Exciton</a:t>
            </a:r>
            <a:r>
              <a:rPr lang="en-US" sz="2000" dirty="0" smtClean="0">
                <a:latin typeface="Helvetica" pitchFamily="34" charset="0"/>
              </a:rPr>
              <a:t> lifetimes increase with increasing THF volume fraction</a:t>
            </a:r>
            <a:endParaRPr lang="en-US" sz="2000" dirty="0">
              <a:latin typeface="Helvetica" pitchFamily="34" charset="0"/>
            </a:endParaRPr>
          </a:p>
          <a:p>
            <a:pPr lvl="1">
              <a:buClr>
                <a:srgbClr val="7030A0"/>
              </a:buClr>
            </a:pPr>
            <a:r>
              <a:rPr lang="en-US" sz="1600" dirty="0">
                <a:latin typeface="Helvetica" pitchFamily="34" charset="0"/>
              </a:rPr>
              <a:t>PFBT in THF fits well to single exponential (3 ns lifetime)</a:t>
            </a:r>
          </a:p>
          <a:p>
            <a:pPr lvl="1">
              <a:buClr>
                <a:srgbClr val="7030A0"/>
              </a:buClr>
            </a:pPr>
            <a:r>
              <a:rPr lang="en-US" sz="1600" dirty="0" smtClean="0">
                <a:latin typeface="Helvetica" pitchFamily="34" charset="0"/>
              </a:rPr>
              <a:t>All others </a:t>
            </a:r>
            <a:r>
              <a:rPr lang="en-US" sz="1600" dirty="0">
                <a:latin typeface="Helvetica" pitchFamily="34" charset="0"/>
              </a:rPr>
              <a:t>fit best to bi-exponential and stretched exponential decays</a:t>
            </a:r>
          </a:p>
          <a:p>
            <a:pPr lvl="1">
              <a:buClr>
                <a:srgbClr val="7030A0"/>
              </a:buClr>
            </a:pPr>
            <a:r>
              <a:rPr lang="en-US" sz="1600" i="1" dirty="0" smtClean="0">
                <a:latin typeface="Symbol" panose="05050102010706020507" pitchFamily="18" charset="2"/>
              </a:rPr>
              <a:t>b</a:t>
            </a:r>
            <a:r>
              <a:rPr lang="en-US" sz="1600" dirty="0" smtClean="0">
                <a:latin typeface="Helvetica" pitchFamily="34" charset="0"/>
              </a:rPr>
              <a:t> increases with increasing THF, except PFBT in 80% THF</a:t>
            </a:r>
            <a:endParaRPr lang="en-US" sz="1600" dirty="0">
              <a:latin typeface="Helvetica" pitchFamily="34" charset="0"/>
            </a:endParaRPr>
          </a:p>
          <a:p>
            <a:pPr>
              <a:buClr>
                <a:srgbClr val="7030A0"/>
              </a:buClr>
            </a:pPr>
            <a:r>
              <a:rPr lang="en-US" sz="2000" dirty="0" smtClean="0">
                <a:latin typeface="Helvetica" pitchFamily="34" charset="0"/>
              </a:rPr>
              <a:t>Increasing </a:t>
            </a:r>
            <a:r>
              <a:rPr lang="en-US" sz="2000" dirty="0">
                <a:latin typeface="Helvetica" pitchFamily="34" charset="0"/>
              </a:rPr>
              <a:t>trend in </a:t>
            </a:r>
            <a:r>
              <a:rPr lang="en-US" sz="2000" i="1" dirty="0" smtClean="0">
                <a:latin typeface="Symbol" panose="05050102010706020507" pitchFamily="18" charset="2"/>
              </a:rPr>
              <a:t>b</a:t>
            </a:r>
            <a:r>
              <a:rPr lang="en-US" sz="2000" dirty="0" smtClean="0">
                <a:latin typeface="Helvetica" pitchFamily="34" charset="0"/>
              </a:rPr>
              <a:t> </a:t>
            </a:r>
            <a:r>
              <a:rPr lang="en-US" sz="2000" dirty="0">
                <a:latin typeface="Helvetica" pitchFamily="34" charset="0"/>
              </a:rPr>
              <a:t>indicates a </a:t>
            </a:r>
            <a:r>
              <a:rPr lang="en-US" sz="2000" dirty="0" smtClean="0">
                <a:latin typeface="Helvetica" pitchFamily="34" charset="0"/>
              </a:rPr>
              <a:t>narrowing distribution </a:t>
            </a:r>
            <a:r>
              <a:rPr lang="en-US" sz="2000" dirty="0">
                <a:latin typeface="Helvetica" pitchFamily="34" charset="0"/>
              </a:rPr>
              <a:t>of </a:t>
            </a:r>
            <a:r>
              <a:rPr lang="en-US" sz="2000" dirty="0" err="1">
                <a:latin typeface="Helvetica" pitchFamily="34" charset="0"/>
              </a:rPr>
              <a:t>exciton</a:t>
            </a:r>
            <a:r>
              <a:rPr lang="en-US" sz="2000" dirty="0">
                <a:latin typeface="Helvetica" pitchFamily="34" charset="0"/>
              </a:rPr>
              <a:t> lifetimes as </a:t>
            </a:r>
            <a:r>
              <a:rPr lang="en-US" sz="2000" dirty="0" smtClean="0">
                <a:latin typeface="Helvetica" pitchFamily="34" charset="0"/>
              </a:rPr>
              <a:t>THF fraction increases</a:t>
            </a:r>
          </a:p>
          <a:p>
            <a:pPr lvl="1">
              <a:buClr>
                <a:srgbClr val="7030A0"/>
              </a:buClr>
            </a:pPr>
            <a:r>
              <a:rPr lang="en-US" sz="1600" dirty="0" smtClean="0">
                <a:latin typeface="Helvetica" pitchFamily="34" charset="0"/>
              </a:rPr>
              <a:t>Multiple energy transfer is FRET mediated (R</a:t>
            </a:r>
            <a:r>
              <a:rPr lang="en-US" sz="1600" baseline="30000" dirty="0" smtClean="0">
                <a:latin typeface="Helvetica" pitchFamily="34" charset="0"/>
              </a:rPr>
              <a:t>-6</a:t>
            </a:r>
            <a:r>
              <a:rPr lang="en-US" sz="1600" dirty="0" smtClean="0">
                <a:latin typeface="Helvetica" pitchFamily="34" charset="0"/>
              </a:rPr>
              <a:t> dependence)</a:t>
            </a:r>
          </a:p>
          <a:p>
            <a:pPr lvl="1">
              <a:buClr>
                <a:srgbClr val="7030A0"/>
              </a:buClr>
            </a:pPr>
            <a:r>
              <a:rPr lang="en-US" sz="1600" dirty="0" smtClean="0">
                <a:latin typeface="Helvetica" pitchFamily="34" charset="0"/>
              </a:rPr>
              <a:t>As CPN structure swells, neighboring </a:t>
            </a:r>
            <a:r>
              <a:rPr lang="en-US" sz="1600" dirty="0" err="1" smtClean="0">
                <a:latin typeface="Helvetica" pitchFamily="34" charset="0"/>
              </a:rPr>
              <a:t>chromophores</a:t>
            </a:r>
            <a:r>
              <a:rPr lang="en-US" sz="1600" dirty="0" smtClean="0">
                <a:latin typeface="Helvetica" pitchFamily="34" charset="0"/>
              </a:rPr>
              <a:t> become less accessible, reducing </a:t>
            </a:r>
            <a:r>
              <a:rPr lang="en-US" sz="1600" dirty="0" err="1" smtClean="0">
                <a:latin typeface="Helvetica" pitchFamily="34" charset="0"/>
              </a:rPr>
              <a:t>exciton</a:t>
            </a:r>
            <a:r>
              <a:rPr lang="en-US" sz="1600" dirty="0" smtClean="0">
                <a:latin typeface="Helvetica" pitchFamily="34" charset="0"/>
              </a:rPr>
              <a:t> mobility.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0"/>
            <a:ext cx="19917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400" i="1" dirty="0" smtClean="0">
                <a:solidFill>
                  <a:prstClr val="black"/>
                </a:solidFill>
                <a:latin typeface="Calibri"/>
              </a:rPr>
              <a:t>Solvent-Induced Swelling</a:t>
            </a:r>
            <a:endParaRPr lang="en-US" sz="1400" i="1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1AE44-6B36-4843-8301-1082FF55F75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Picture 11" descr="academicSymbolWdm_copur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6238" y="115888"/>
            <a:ext cx="1960562" cy="417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 descr="C:\Users\Louis\Desktop\FAD\MEH-PPV Solvent Dependence All Lifetime.jpg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840"/>
          <a:stretch/>
        </p:blipFill>
        <p:spPr bwMode="auto">
          <a:xfrm>
            <a:off x="2455148" y="1295400"/>
            <a:ext cx="1735852" cy="248555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/>
          <p:cNvSpPr txBox="1"/>
          <p:nvPr/>
        </p:nvSpPr>
        <p:spPr>
          <a:xfrm>
            <a:off x="0" y="6611779"/>
            <a:ext cx="47762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200" dirty="0" smtClean="0">
                <a:latin typeface="+mn-lt"/>
              </a:rPr>
              <a:t>Groff, L. C., Jiang, Y., Wang, X., and McNeill, J. D. </a:t>
            </a:r>
            <a:r>
              <a:rPr lang="en-US" sz="1200" b="1" dirty="0" smtClean="0">
                <a:latin typeface="+mn-lt"/>
              </a:rPr>
              <a:t>2015</a:t>
            </a:r>
            <a:r>
              <a:rPr lang="en-US" sz="1200" dirty="0" smtClean="0">
                <a:latin typeface="+mn-lt"/>
              </a:rPr>
              <a:t>, In final preparation.</a:t>
            </a:r>
          </a:p>
        </p:txBody>
      </p:sp>
      <p:pic>
        <p:nvPicPr>
          <p:cNvPr id="10" name="Picture 9" descr="C:\Users\Louis\Desktop\FAD\MEH-PPV Solvent Dependence All Lifetime.jpg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554" r="1"/>
          <a:stretch/>
        </p:blipFill>
        <p:spPr bwMode="auto">
          <a:xfrm>
            <a:off x="4776244" y="1295400"/>
            <a:ext cx="2310356" cy="2485556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extBox 12"/>
          <p:cNvSpPr txBox="1"/>
          <p:nvPr/>
        </p:nvSpPr>
        <p:spPr>
          <a:xfrm>
            <a:off x="4338935" y="1904097"/>
            <a:ext cx="461665" cy="1143903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b="1" i="1" dirty="0" smtClean="0">
                <a:latin typeface="Helvetica" panose="020B0500000000000000" pitchFamily="34" charset="0"/>
              </a:rPr>
              <a:t>MEH-PPV</a:t>
            </a:r>
            <a:endParaRPr lang="en-US" b="1" i="1" dirty="0">
              <a:latin typeface="Helvetica" panose="020B0500000000000000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976735" y="2057400"/>
            <a:ext cx="461665" cy="695062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b="1" i="1" dirty="0" smtClean="0">
                <a:latin typeface="Helvetica" panose="020B0500000000000000" pitchFamily="34" charset="0"/>
              </a:rPr>
              <a:t>PFBT</a:t>
            </a:r>
            <a:endParaRPr lang="en-US" b="1" i="1" dirty="0">
              <a:latin typeface="Helvetica" panose="020B0500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3178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i="1" dirty="0" smtClean="0">
                <a:solidFill>
                  <a:srgbClr val="7030A0"/>
                </a:solidFill>
                <a:latin typeface="Helvetica" pitchFamily="34" charset="0"/>
              </a:rPr>
              <a:t>Fluorescence Decay Kinetics</a:t>
            </a:r>
            <a:br>
              <a:rPr lang="en-US" sz="2800" b="1" i="1" dirty="0" smtClean="0">
                <a:solidFill>
                  <a:srgbClr val="7030A0"/>
                </a:solidFill>
                <a:latin typeface="Helvetica" pitchFamily="34" charset="0"/>
              </a:rPr>
            </a:br>
            <a:r>
              <a:rPr lang="en-US" sz="2800" b="1" i="1" dirty="0" smtClean="0">
                <a:solidFill>
                  <a:srgbClr val="7030A0"/>
                </a:solidFill>
                <a:latin typeface="Helvetica" pitchFamily="34" charset="0"/>
              </a:rPr>
              <a:t>of Swelled CPNs</a:t>
            </a:r>
            <a:endParaRPr lang="en-US" sz="2800" dirty="0">
              <a:latin typeface="Helvetica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3810000"/>
            <a:ext cx="8229600" cy="1905000"/>
          </a:xfrm>
        </p:spPr>
        <p:txBody>
          <a:bodyPr>
            <a:noAutofit/>
          </a:bodyPr>
          <a:lstStyle/>
          <a:p>
            <a:pPr>
              <a:buClr>
                <a:srgbClr val="7030A0"/>
              </a:buClr>
            </a:pPr>
            <a:r>
              <a:rPr lang="en-US" sz="2000" dirty="0" smtClean="0">
                <a:latin typeface="Helvetica" pitchFamily="34" charset="0"/>
              </a:rPr>
              <a:t>Evidence for possible dynamic equilibrium between CPNs and unassociated polymer</a:t>
            </a:r>
          </a:p>
          <a:p>
            <a:pPr lvl="1">
              <a:buClr>
                <a:srgbClr val="7030A0"/>
              </a:buClr>
            </a:pPr>
            <a:r>
              <a:rPr lang="en-US" sz="1800" dirty="0" smtClean="0">
                <a:latin typeface="Helvetica" pitchFamily="34" charset="0"/>
              </a:rPr>
              <a:t>Drastic decrease in </a:t>
            </a:r>
            <a:r>
              <a:rPr lang="en-US" sz="1800" i="1" dirty="0" smtClean="0">
                <a:latin typeface="Symbol" panose="05050102010706020507" pitchFamily="18" charset="2"/>
              </a:rPr>
              <a:t>b</a:t>
            </a:r>
            <a:r>
              <a:rPr lang="en-US" sz="1800" i="1" dirty="0" smtClean="0">
                <a:latin typeface="Helvetica" pitchFamily="34" charset="0"/>
              </a:rPr>
              <a:t> </a:t>
            </a:r>
            <a:r>
              <a:rPr lang="en-US" sz="1800" dirty="0" smtClean="0">
                <a:latin typeface="Helvetica" pitchFamily="34" charset="0"/>
              </a:rPr>
              <a:t>to ~0.2 at 80% THF for PFBT suggests sudden increase in lifetime distribution</a:t>
            </a:r>
          </a:p>
          <a:p>
            <a:pPr lvl="1">
              <a:buClr>
                <a:srgbClr val="7030A0"/>
              </a:buClr>
            </a:pPr>
            <a:r>
              <a:rPr lang="en-US" sz="1800" dirty="0" smtClean="0">
                <a:latin typeface="Helvetica" pitchFamily="34" charset="0"/>
              </a:rPr>
              <a:t>Bi-exponential fitting results</a:t>
            </a:r>
          </a:p>
          <a:p>
            <a:pPr lvl="2">
              <a:buClr>
                <a:srgbClr val="7030A0"/>
              </a:buClr>
            </a:pPr>
            <a:r>
              <a:rPr lang="en-US" sz="1600" dirty="0" smtClean="0">
                <a:latin typeface="Helvetica" pitchFamily="34" charset="0"/>
              </a:rPr>
              <a:t>PFBT Short time constant ~ CPN lifetime (~275 ps)</a:t>
            </a:r>
          </a:p>
          <a:p>
            <a:pPr lvl="2">
              <a:buClr>
                <a:srgbClr val="7030A0"/>
              </a:buClr>
            </a:pPr>
            <a:r>
              <a:rPr lang="en-US" sz="1600" dirty="0" smtClean="0">
                <a:latin typeface="Helvetica" pitchFamily="34" charset="0"/>
              </a:rPr>
              <a:t>PFBT Long time constant ~ polymer lifetime (~3 ns)</a:t>
            </a:r>
          </a:p>
          <a:p>
            <a:pPr lvl="2">
              <a:buClr>
                <a:srgbClr val="7030A0"/>
              </a:buClr>
            </a:pPr>
            <a:r>
              <a:rPr lang="en-US" sz="1600" dirty="0" smtClean="0">
                <a:latin typeface="Helvetica" pitchFamily="34" charset="0"/>
              </a:rPr>
              <a:t>Weighted amplitudes shift for higher THF concentrations</a:t>
            </a:r>
          </a:p>
          <a:p>
            <a:pPr lvl="2">
              <a:buClr>
                <a:srgbClr val="7030A0"/>
              </a:buClr>
            </a:pPr>
            <a:r>
              <a:rPr lang="en-US" sz="1600" dirty="0" smtClean="0">
                <a:latin typeface="Helvetica" pitchFamily="34" charset="0"/>
              </a:rPr>
              <a:t>Similar lifetime behavior for MEH-PPV between 40-60% THF</a:t>
            </a:r>
            <a:r>
              <a:rPr lang="en-US" sz="1400" dirty="0" smtClean="0">
                <a:latin typeface="Helvetica" pitchFamily="34" charset="0"/>
              </a:rPr>
              <a:t>.</a:t>
            </a:r>
          </a:p>
          <a:p>
            <a:pPr marL="914400" lvl="2" indent="0">
              <a:buClr>
                <a:srgbClr val="7030A0"/>
              </a:buClr>
              <a:buNone/>
            </a:pPr>
            <a:endParaRPr lang="en-US" sz="1200" dirty="0" smtClean="0">
              <a:latin typeface="Helvetica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0"/>
            <a:ext cx="19917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400" i="1" dirty="0" smtClean="0">
                <a:solidFill>
                  <a:prstClr val="black"/>
                </a:solidFill>
                <a:latin typeface="Calibri"/>
              </a:rPr>
              <a:t>Solvent-Induced Swelling</a:t>
            </a:r>
            <a:endParaRPr lang="en-US" sz="1400" i="1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1AE44-6B36-4843-8301-1082FF55F75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Picture 11" descr="academicSymbolWdm_copur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6238" y="115888"/>
            <a:ext cx="1960562" cy="417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0" y="6611779"/>
            <a:ext cx="47762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200" dirty="0" smtClean="0">
                <a:latin typeface="+mn-lt"/>
              </a:rPr>
              <a:t>Groff, L. C., Jiang, Y., Wang, X., and McNeill, J. D. </a:t>
            </a:r>
            <a:r>
              <a:rPr lang="en-US" sz="1200" b="1" dirty="0" smtClean="0">
                <a:latin typeface="+mn-lt"/>
              </a:rPr>
              <a:t>2015</a:t>
            </a:r>
            <a:r>
              <a:rPr lang="en-US" sz="1200" dirty="0" smtClean="0">
                <a:latin typeface="+mn-lt"/>
              </a:rPr>
              <a:t>, In final preparation.</a:t>
            </a:r>
          </a:p>
        </p:txBody>
      </p:sp>
      <p:sp>
        <p:nvSpPr>
          <p:cNvPr id="10" name="Rectangle 9"/>
          <p:cNvSpPr/>
          <p:nvPr/>
        </p:nvSpPr>
        <p:spPr>
          <a:xfrm>
            <a:off x="4267200" y="1295400"/>
            <a:ext cx="2199236" cy="248555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991764" y="1295401"/>
            <a:ext cx="2199236" cy="2485556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C:\Users\Louis\Desktop\FAD\MEH-PPV Solvent Dependence All Lifetime.jpg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840"/>
          <a:stretch/>
        </p:blipFill>
        <p:spPr bwMode="auto">
          <a:xfrm>
            <a:off x="2455148" y="1295400"/>
            <a:ext cx="1735852" cy="2485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13" descr="C:\Users\Louis\Desktop\FAD\MEH-PPV Solvent Dependence All Lifetime.jpg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554" r="1"/>
          <a:stretch/>
        </p:blipFill>
        <p:spPr bwMode="auto">
          <a:xfrm>
            <a:off x="4776244" y="1295400"/>
            <a:ext cx="2310356" cy="2485556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TextBox 14"/>
          <p:cNvSpPr txBox="1"/>
          <p:nvPr/>
        </p:nvSpPr>
        <p:spPr>
          <a:xfrm>
            <a:off x="4338935" y="1904097"/>
            <a:ext cx="461665" cy="1143903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b="1" i="1" dirty="0" smtClean="0">
                <a:latin typeface="Helvetica" panose="020B0500000000000000" pitchFamily="34" charset="0"/>
              </a:rPr>
              <a:t>MEH-PPV</a:t>
            </a:r>
            <a:endParaRPr lang="en-US" b="1" i="1" dirty="0">
              <a:latin typeface="Helvetica" panose="020B0500000000000000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976735" y="2057400"/>
            <a:ext cx="461665" cy="695062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b="1" i="1" dirty="0" smtClean="0">
                <a:latin typeface="Helvetica" panose="020B0500000000000000" pitchFamily="34" charset="0"/>
              </a:rPr>
              <a:t>PFBT</a:t>
            </a:r>
            <a:endParaRPr lang="en-US" b="1" i="1" dirty="0">
              <a:latin typeface="Helvetica" panose="020B0500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5728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1143000"/>
          </a:xfrm>
        </p:spPr>
        <p:txBody>
          <a:bodyPr>
            <a:normAutofit/>
          </a:bodyPr>
          <a:lstStyle/>
          <a:p>
            <a:r>
              <a:rPr lang="en-US" sz="2800" b="1" i="1" dirty="0" smtClean="0">
                <a:solidFill>
                  <a:srgbClr val="7030A0"/>
                </a:solidFill>
                <a:latin typeface="Helvetica" pitchFamily="34" charset="0"/>
              </a:rPr>
              <a:t>Probing Energy Transport via Fluorescence </a:t>
            </a:r>
            <a:r>
              <a:rPr lang="en-US" sz="2800" b="1" i="1" dirty="0">
                <a:solidFill>
                  <a:srgbClr val="7030A0"/>
                </a:solidFill>
                <a:latin typeface="Helvetica" pitchFamily="34" charset="0"/>
              </a:rPr>
              <a:t>Anisotropy Decay</a:t>
            </a: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04800" y="1447800"/>
                <a:ext cx="4724400" cy="5014913"/>
              </a:xfrm>
            </p:spPr>
            <p:txBody>
              <a:bodyPr>
                <a:normAutofit fontScale="55000" lnSpcReduction="20000"/>
              </a:bodyPr>
              <a:lstStyle/>
              <a:p>
                <a:r>
                  <a:rPr lang="en-US" sz="3600" dirty="0" smtClean="0"/>
                  <a:t>Challenge: Indistinguishable chromophores</a:t>
                </a:r>
              </a:p>
              <a:p>
                <a:pPr lvl="1"/>
                <a:r>
                  <a:rPr lang="en-US" sz="3300" dirty="0" smtClean="0"/>
                  <a:t>Energetically degenerate, or near-degenerate</a:t>
                </a:r>
              </a:p>
              <a:p>
                <a:pPr lvl="1"/>
                <a:r>
                  <a:rPr lang="en-US" sz="3300" dirty="0" smtClean="0"/>
                  <a:t>TCSPC can measure kinetics</a:t>
                </a:r>
              </a:p>
              <a:p>
                <a:pPr lvl="1"/>
                <a:r>
                  <a:rPr lang="en-US" sz="3300" dirty="0" smtClean="0"/>
                  <a:t>Need method of measuring rate of energy transfer</a:t>
                </a:r>
              </a:p>
              <a:p>
                <a:r>
                  <a:rPr lang="en-US" sz="3600" dirty="0" smtClean="0"/>
                  <a:t>Time-resolved fluorescence anisotropy decay</a:t>
                </a:r>
                <a:endParaRPr lang="en-US" dirty="0" smtClean="0"/>
              </a:p>
              <a:p>
                <a:pPr lvl="1"/>
                <a:r>
                  <a:rPr lang="en-US" sz="3300" dirty="0" smtClean="0"/>
                  <a:t>Emission polarization is altered: rotational dynamics or energy transfer</a:t>
                </a:r>
              </a:p>
              <a:p>
                <a:pPr lvl="1"/>
                <a:r>
                  <a:rPr lang="en-US" sz="3300" dirty="0" smtClean="0"/>
                  <a:t>Typical uses: rotational diffusion of macromolecules, small molecules</a:t>
                </a:r>
              </a:p>
              <a:p>
                <a:r>
                  <a:rPr lang="en-US" sz="3600" dirty="0" smtClean="0"/>
                  <a:t>Polarization changes due to energy homotransfer events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3300" i="1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US" sz="3300" i="1">
                            <a:latin typeface="Cambria Math"/>
                            <a:ea typeface="Cambria Math"/>
                          </a:rPr>
                          <m:t>𝜏</m:t>
                        </m:r>
                      </m:e>
                      <m:sub>
                        <m:r>
                          <a:rPr lang="en-US" sz="3300" i="1">
                            <a:latin typeface="Cambria Math"/>
                            <a:ea typeface="Cambria Math"/>
                          </a:rPr>
                          <m:t>𝑟</m:t>
                        </m:r>
                      </m:sub>
                    </m:sSub>
                    <m:r>
                      <a:rPr lang="en-US" sz="3300" i="1">
                        <a:latin typeface="Cambria Math"/>
                        <a:ea typeface="Cambria Math"/>
                      </a:rPr>
                      <m:t>∝1/</m:t>
                    </m:r>
                    <m:sSub>
                      <m:sSubPr>
                        <m:ctrlPr>
                          <a:rPr lang="en-US" sz="3300" i="1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US" sz="3300" i="1">
                            <a:latin typeface="Cambria Math"/>
                            <a:ea typeface="Cambria Math"/>
                          </a:rPr>
                          <m:t>𝐷</m:t>
                        </m:r>
                      </m:e>
                      <m:sub>
                        <m:r>
                          <a:rPr lang="en-US" sz="3300" i="1">
                            <a:latin typeface="Cambria Math"/>
                            <a:ea typeface="Cambria Math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sz="3300" dirty="0"/>
                  <a:t> (ns-µs), depending on particle size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3300" i="1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US" sz="3300" i="1">
                            <a:latin typeface="Cambria Math"/>
                            <a:ea typeface="Cambria Math"/>
                          </a:rPr>
                          <m:t>𝜏</m:t>
                        </m:r>
                      </m:e>
                      <m:sub>
                        <m:r>
                          <a:rPr lang="en-US" sz="3300" i="1">
                            <a:latin typeface="Cambria Math"/>
                            <a:ea typeface="Cambria Math"/>
                          </a:rPr>
                          <m:t>𝑟</m:t>
                        </m:r>
                      </m:sub>
                    </m:sSub>
                    <m:r>
                      <a:rPr lang="en-US" sz="3300" i="1">
                        <a:latin typeface="Cambria Math"/>
                        <a:ea typeface="Cambria Math"/>
                      </a:rPr>
                      <m:t>≫</m:t>
                    </m:r>
                    <m:sSub>
                      <m:sSubPr>
                        <m:ctrlPr>
                          <a:rPr lang="en-US" sz="3300" i="1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US" sz="3300" i="1">
                            <a:latin typeface="Cambria Math"/>
                            <a:ea typeface="Cambria Math"/>
                          </a:rPr>
                          <m:t>𝜏</m:t>
                        </m:r>
                      </m:e>
                      <m:sub>
                        <m:r>
                          <a:rPr lang="en-US" sz="3300" i="1">
                            <a:latin typeface="Cambria Math"/>
                            <a:ea typeface="Cambria Math"/>
                          </a:rPr>
                          <m:t>𝐶𝑃𝑁</m:t>
                        </m:r>
                      </m:sub>
                    </m:sSub>
                  </m:oMath>
                </a14:m>
                <a:r>
                  <a:rPr lang="en-US" sz="3300" dirty="0"/>
                  <a:t> for 10 nm particle</a:t>
                </a:r>
              </a:p>
              <a:p>
                <a:pPr lvl="1"/>
                <a:r>
                  <a:rPr lang="en-US" sz="3300" dirty="0"/>
                  <a:t>Rotational motion is negligible for </a:t>
                </a:r>
                <a:r>
                  <a:rPr lang="en-US" sz="3300" dirty="0" smtClean="0"/>
                  <a:t>CPNs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800" y="1447800"/>
                <a:ext cx="4724400" cy="5014913"/>
              </a:xfrm>
              <a:blipFill rotWithShape="1">
                <a:blip r:embed="rId2"/>
                <a:stretch>
                  <a:fillRect l="-1032" t="-1703" b="-10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1AE44-6B36-4843-8301-1082FF55F75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0"/>
            <a:ext cx="19917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400" i="1" dirty="0" smtClean="0">
                <a:solidFill>
                  <a:prstClr val="black"/>
                </a:solidFill>
                <a:latin typeface="Calibri"/>
              </a:rPr>
              <a:t>Solvent-Induced Swelling</a:t>
            </a:r>
            <a:endParaRPr lang="en-US" sz="1400" i="1" dirty="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6" name="Picture 11" descr="academicSymbolWdm_copur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6238" y="115888"/>
            <a:ext cx="1960562" cy="417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5715000" y="2067269"/>
                <a:ext cx="2762295" cy="1133131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𝐷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/>
                            </a:rPr>
                            <m:t>𝑟</m:t>
                          </m:r>
                        </m:sub>
                      </m:sSub>
                      <m:r>
                        <a:rPr lang="en-US" sz="24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/>
                                </a:rPr>
                                <m:t>𝑏</m:t>
                              </m:r>
                            </m:sub>
                          </m:sSub>
                          <m:r>
                            <a:rPr lang="en-US" sz="2400" i="1">
                              <a:latin typeface="Cambria Math"/>
                            </a:rPr>
                            <m:t>𝑇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/>
                            </a:rPr>
                            <m:t>8</m:t>
                          </m:r>
                          <m:r>
                            <a:rPr lang="en-US" sz="2400" b="0" i="1" smtClean="0">
                              <a:latin typeface="Cambria Math"/>
                              <a:ea typeface="Cambria Math"/>
                            </a:rPr>
                            <m:t>𝜋𝜂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/>
                                  <a:ea typeface="Cambria Math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/>
                                  <a:ea typeface="Cambria Math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400" dirty="0" smtClean="0"/>
              </a:p>
              <a:p>
                <a:r>
                  <a:rPr lang="en-US" i="1" dirty="0" smtClean="0"/>
                  <a:t>Stokes-Einstein Equation</a:t>
                </a:r>
                <a:endParaRPr lang="en-US" i="1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5000" y="2067269"/>
                <a:ext cx="2762295" cy="1133131"/>
              </a:xfrm>
              <a:prstGeom prst="rect">
                <a:avLst/>
              </a:prstGeom>
              <a:blipFill rotWithShape="1">
                <a:blip r:embed="rId4"/>
                <a:stretch>
                  <a:fillRect l="-1758" r="-659" b="-744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5329624" y="4210204"/>
                <a:ext cx="3433376" cy="1428596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/>
                        </a:rPr>
                        <m:t>𝑟</m:t>
                      </m:r>
                      <m:d>
                        <m:dPr>
                          <m:ctrlPr>
                            <a:rPr lang="en-US" sz="24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en-US" sz="24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/>
                            </a:rPr>
                            <m:t>𝑡</m:t>
                          </m:r>
                          <m:r>
                            <a:rPr lang="en-US" sz="2400" b="0" i="1" smtClean="0">
                              <a:latin typeface="Cambria Math"/>
                            </a:rPr>
                            <m:t>)+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/>
                                </a:rPr>
                                <m:t>90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sz="24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/>
                            </a:rPr>
                            <m:t>𝑡</m:t>
                          </m:r>
                          <m:r>
                            <a:rPr lang="en-US" sz="2400" b="0" i="1" smtClean="0">
                              <a:latin typeface="Cambria Math"/>
                            </a:rPr>
                            <m:t>)−2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/>
                                </a:rPr>
                                <m:t>90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/>
                            </a:rPr>
                            <m:t>𝑡</m:t>
                          </m:r>
                          <m:r>
                            <a:rPr lang="en-US" sz="2400" b="0" i="1" smtClean="0">
                              <a:latin typeface="Cambria Math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2400" dirty="0" smtClean="0"/>
              </a:p>
              <a:p>
                <a:pPr algn="ctr"/>
                <a:r>
                  <a:rPr lang="en-US" i="1" dirty="0" smtClean="0"/>
                  <a:t>Fluorescence Anisotropy Decay</a:t>
                </a:r>
              </a:p>
              <a:p>
                <a:pPr algn="ctr"/>
                <a:r>
                  <a:rPr lang="en-US" i="1" dirty="0" smtClean="0"/>
                  <a:t>Equation</a:t>
                </a: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9624" y="4210204"/>
                <a:ext cx="3433376" cy="1428596"/>
              </a:xfrm>
              <a:prstGeom prst="rect">
                <a:avLst/>
              </a:prstGeom>
              <a:blipFill rotWithShape="1">
                <a:blip r:embed="rId5"/>
                <a:stretch>
                  <a:fillRect l="-883" r="-883" b="-593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0" y="6457890"/>
            <a:ext cx="40603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200" dirty="0" smtClean="0">
                <a:latin typeface="+mj-lt"/>
              </a:rPr>
              <a:t>Cross, A. H., Fleming G. R., </a:t>
            </a:r>
            <a:r>
              <a:rPr lang="en-US" sz="1200" i="1" dirty="0" err="1" smtClean="0">
                <a:latin typeface="+mj-lt"/>
              </a:rPr>
              <a:t>Biophys</a:t>
            </a:r>
            <a:r>
              <a:rPr lang="en-US" sz="1200" i="1" dirty="0" smtClean="0">
                <a:latin typeface="+mj-lt"/>
              </a:rPr>
              <a:t>. J. </a:t>
            </a:r>
            <a:r>
              <a:rPr lang="en-US" sz="1200" b="1" dirty="0" smtClean="0">
                <a:latin typeface="+mj-lt"/>
              </a:rPr>
              <a:t>1984</a:t>
            </a:r>
            <a:r>
              <a:rPr lang="en-US" sz="1200" dirty="0" smtClean="0">
                <a:latin typeface="+mj-lt"/>
              </a:rPr>
              <a:t>, 46, 45-56.</a:t>
            </a:r>
          </a:p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200" dirty="0" err="1" smtClean="0">
                <a:latin typeface="+mj-lt"/>
              </a:rPr>
              <a:t>Beechem</a:t>
            </a:r>
            <a:r>
              <a:rPr lang="en-US" sz="1200" dirty="0" smtClean="0">
                <a:latin typeface="+mj-lt"/>
              </a:rPr>
              <a:t>, J. M., Brand, L. </a:t>
            </a:r>
            <a:r>
              <a:rPr lang="en-US" sz="1200" i="1" dirty="0" err="1" smtClean="0">
                <a:latin typeface="+mj-lt"/>
              </a:rPr>
              <a:t>Annu</a:t>
            </a:r>
            <a:r>
              <a:rPr lang="en-US" sz="1200" i="1" dirty="0" smtClean="0">
                <a:latin typeface="+mj-lt"/>
              </a:rPr>
              <a:t>. Rev. </a:t>
            </a:r>
            <a:r>
              <a:rPr lang="en-US" sz="1200" i="1" dirty="0" err="1" smtClean="0">
                <a:latin typeface="+mj-lt"/>
              </a:rPr>
              <a:t>Biochem</a:t>
            </a:r>
            <a:r>
              <a:rPr lang="en-US" sz="1200" i="1" dirty="0" smtClean="0">
                <a:latin typeface="+mj-lt"/>
              </a:rPr>
              <a:t>.</a:t>
            </a:r>
            <a:r>
              <a:rPr lang="en-US" sz="1200" dirty="0">
                <a:latin typeface="+mj-lt"/>
              </a:rPr>
              <a:t> </a:t>
            </a:r>
            <a:r>
              <a:rPr lang="en-US" sz="1200" b="1" dirty="0" smtClean="0">
                <a:latin typeface="+mj-lt"/>
              </a:rPr>
              <a:t>1985</a:t>
            </a:r>
            <a:r>
              <a:rPr lang="en-US" sz="1200" dirty="0" smtClean="0">
                <a:latin typeface="+mj-lt"/>
              </a:rPr>
              <a:t>, 54, 43-71</a:t>
            </a:r>
          </a:p>
        </p:txBody>
      </p:sp>
    </p:spTree>
    <p:extLst>
      <p:ext uri="{BB962C8B-B14F-4D97-AF65-F5344CB8AC3E}">
        <p14:creationId xmlns:p14="http://schemas.microsoft.com/office/powerpoint/2010/main" val="16396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i="1" dirty="0">
                <a:solidFill>
                  <a:srgbClr val="7030A0"/>
                </a:solidFill>
                <a:latin typeface="Helvetica" pitchFamily="34" charset="0"/>
              </a:rPr>
              <a:t>Conjugated </a:t>
            </a:r>
            <a:r>
              <a:rPr lang="en-US" sz="2800" b="1" i="1" dirty="0" smtClean="0">
                <a:solidFill>
                  <a:srgbClr val="7030A0"/>
                </a:solidFill>
                <a:latin typeface="Helvetica" pitchFamily="34" charset="0"/>
              </a:rPr>
              <a:t>Polymer Nanoparticles (CPNs)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4876800" cy="4953000"/>
          </a:xfrm>
        </p:spPr>
        <p:txBody>
          <a:bodyPr>
            <a:normAutofit fontScale="85000" lnSpcReduction="20000"/>
          </a:bodyPr>
          <a:lstStyle/>
          <a:p>
            <a:pPr>
              <a:buClr>
                <a:srgbClr val="7030A0"/>
              </a:buClr>
            </a:pPr>
            <a:r>
              <a:rPr lang="en-US" dirty="0">
                <a:latin typeface="Helvetica" pitchFamily="34" charset="0"/>
              </a:rPr>
              <a:t>Optical Properties</a:t>
            </a:r>
          </a:p>
          <a:p>
            <a:pPr lvl="1">
              <a:buClr>
                <a:srgbClr val="7030A0"/>
              </a:buClr>
            </a:pPr>
            <a:r>
              <a:rPr lang="en-US" dirty="0">
                <a:latin typeface="Helvetica" pitchFamily="34" charset="0"/>
              </a:rPr>
              <a:t>Extended </a:t>
            </a:r>
            <a:r>
              <a:rPr lang="el-GR" dirty="0"/>
              <a:t>π</a:t>
            </a:r>
            <a:r>
              <a:rPr lang="en-US" dirty="0">
                <a:latin typeface="Helvetica" pitchFamily="34" charset="0"/>
              </a:rPr>
              <a:t>-conjugated </a:t>
            </a:r>
            <a:r>
              <a:rPr lang="en-US" dirty="0" smtClean="0">
                <a:latin typeface="Helvetica" pitchFamily="34" charset="0"/>
              </a:rPr>
              <a:t>chains</a:t>
            </a:r>
          </a:p>
          <a:p>
            <a:pPr lvl="2">
              <a:buClr>
                <a:srgbClr val="7030A0"/>
              </a:buClr>
            </a:pPr>
            <a:r>
              <a:rPr lang="en-US" dirty="0" smtClean="0">
                <a:latin typeface="Helvetica" pitchFamily="34" charset="0"/>
              </a:rPr>
              <a:t>Structure, Heteroatoms: HOMO/LUMO </a:t>
            </a:r>
            <a:r>
              <a:rPr lang="en-US" dirty="0">
                <a:latin typeface="Helvetica" pitchFamily="34" charset="0"/>
              </a:rPr>
              <a:t>gap in </a:t>
            </a:r>
            <a:r>
              <a:rPr lang="en-US" dirty="0" smtClean="0">
                <a:latin typeface="Helvetica" pitchFamily="34" charset="0"/>
              </a:rPr>
              <a:t>UV/Vis</a:t>
            </a:r>
          </a:p>
          <a:p>
            <a:pPr lvl="2">
              <a:buClr>
                <a:srgbClr val="7030A0"/>
              </a:buClr>
            </a:pPr>
            <a:r>
              <a:rPr lang="en-US" dirty="0" smtClean="0">
                <a:latin typeface="Helvetica" pitchFamily="34" charset="0"/>
              </a:rPr>
              <a:t>Wide range of colors</a:t>
            </a:r>
            <a:endParaRPr lang="en-US" dirty="0">
              <a:latin typeface="Helvetica" pitchFamily="34" charset="0"/>
            </a:endParaRPr>
          </a:p>
          <a:p>
            <a:pPr lvl="1">
              <a:buClr>
                <a:srgbClr val="7030A0"/>
              </a:buClr>
            </a:pPr>
            <a:r>
              <a:rPr lang="en-US" dirty="0">
                <a:latin typeface="Helvetica" pitchFamily="34" charset="0"/>
              </a:rPr>
              <a:t>High chromophore </a:t>
            </a:r>
            <a:r>
              <a:rPr lang="en-US" dirty="0" smtClean="0">
                <a:latin typeface="Helvetica" pitchFamily="34" charset="0"/>
              </a:rPr>
              <a:t>number density</a:t>
            </a:r>
            <a:endParaRPr lang="en-US" dirty="0">
              <a:latin typeface="Helvetica" pitchFamily="34" charset="0"/>
            </a:endParaRPr>
          </a:p>
          <a:p>
            <a:pPr lvl="2">
              <a:buClr>
                <a:srgbClr val="7030A0"/>
              </a:buClr>
            </a:pPr>
            <a:r>
              <a:rPr lang="en-US" dirty="0">
                <a:latin typeface="Helvetica" pitchFamily="34" charset="0"/>
              </a:rPr>
              <a:t>Increased by nanoparticle </a:t>
            </a:r>
            <a:r>
              <a:rPr lang="en-US" dirty="0" smtClean="0">
                <a:latin typeface="Helvetica" pitchFamily="34" charset="0"/>
              </a:rPr>
              <a:t>formation</a:t>
            </a:r>
            <a:endParaRPr lang="en-US" dirty="0">
              <a:latin typeface="Helvetica" pitchFamily="34" charset="0"/>
            </a:endParaRPr>
          </a:p>
          <a:p>
            <a:pPr lvl="1">
              <a:buClr>
                <a:srgbClr val="7030A0"/>
              </a:buClr>
            </a:pPr>
            <a:r>
              <a:rPr lang="en-US" dirty="0">
                <a:latin typeface="Helvetica" pitchFamily="34" charset="0"/>
              </a:rPr>
              <a:t>Highly fluorescent</a:t>
            </a:r>
          </a:p>
          <a:p>
            <a:pPr lvl="1">
              <a:buClr>
                <a:srgbClr val="7030A0"/>
              </a:buClr>
            </a:pPr>
            <a:r>
              <a:rPr lang="en-US" dirty="0">
                <a:latin typeface="Helvetica" pitchFamily="34" charset="0"/>
              </a:rPr>
              <a:t>Efficient </a:t>
            </a:r>
            <a:r>
              <a:rPr lang="en-US" dirty="0" err="1">
                <a:latin typeface="Helvetica" pitchFamily="34" charset="0"/>
              </a:rPr>
              <a:t>Förster</a:t>
            </a:r>
            <a:r>
              <a:rPr lang="en-US" dirty="0">
                <a:latin typeface="Helvetica" pitchFamily="34" charset="0"/>
              </a:rPr>
              <a:t> energy transfer hosts/dopants</a:t>
            </a:r>
          </a:p>
          <a:p>
            <a:pPr lvl="2">
              <a:buClr>
                <a:srgbClr val="7030A0"/>
              </a:buClr>
            </a:pPr>
            <a:r>
              <a:rPr lang="en-US" dirty="0" smtClean="0">
                <a:latin typeface="Helvetica" pitchFamily="34" charset="0"/>
              </a:rPr>
              <a:t>Red-shifting, </a:t>
            </a:r>
            <a:r>
              <a:rPr lang="en-US" dirty="0" smtClean="0">
                <a:latin typeface="Helvetica" pitchFamily="34" charset="0"/>
              </a:rPr>
              <a:t>sensors</a:t>
            </a:r>
          </a:p>
          <a:p>
            <a:pPr lvl="2">
              <a:buClr>
                <a:srgbClr val="7030A0"/>
              </a:buClr>
            </a:pPr>
            <a:r>
              <a:rPr lang="en-US" dirty="0" smtClean="0">
                <a:latin typeface="Helvetica" pitchFamily="34" charset="0"/>
              </a:rPr>
              <a:t>Wavelength </a:t>
            </a:r>
            <a:r>
              <a:rPr lang="en-US" dirty="0" err="1" smtClean="0">
                <a:latin typeface="Helvetica" pitchFamily="34" charset="0"/>
              </a:rPr>
              <a:t>tunability</a:t>
            </a:r>
            <a:endParaRPr lang="en-US" dirty="0">
              <a:latin typeface="Helvetica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1AE44-6B36-4843-8301-1082FF55F75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 descr="NPFoto-Flu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791200" y="1716088"/>
            <a:ext cx="2895600" cy="1103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0" descr="CPdots Structure AFM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DCFFE1"/>
              </a:clrFrom>
              <a:clrTo>
                <a:srgbClr val="DCFFE1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8" t="9111" r="68311" b="2222"/>
          <a:stretch>
            <a:fillRect/>
          </a:stretch>
        </p:blipFill>
        <p:spPr bwMode="auto">
          <a:xfrm>
            <a:off x="5513618" y="3124200"/>
            <a:ext cx="1725382" cy="3201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AutoShape 11"/>
          <p:cNvSpPr>
            <a:spLocks noChangeArrowheads="1"/>
          </p:cNvSpPr>
          <p:nvPr/>
        </p:nvSpPr>
        <p:spPr bwMode="auto">
          <a:xfrm>
            <a:off x="7353300" y="4495800"/>
            <a:ext cx="495300" cy="152400"/>
          </a:xfrm>
          <a:prstGeom prst="rightArrow">
            <a:avLst>
              <a:gd name="adj1" fmla="val 50000"/>
              <a:gd name="adj2" fmla="val 81250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/>
              </a:solidFill>
              <a:latin typeface="Calibri"/>
              <a:ea typeface="+mn-ea"/>
            </a:endParaRPr>
          </a:p>
        </p:txBody>
      </p:sp>
      <p:pic>
        <p:nvPicPr>
          <p:cNvPr id="8" name="Picture 14" descr="glowingnp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8595" y="3962400"/>
            <a:ext cx="1104900" cy="1104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0" y="0"/>
            <a:ext cx="10509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400" i="1" dirty="0" smtClean="0">
                <a:solidFill>
                  <a:prstClr val="black"/>
                </a:solidFill>
                <a:latin typeface="Calibri"/>
                <a:ea typeface="+mn-ea"/>
              </a:rPr>
              <a:t>Background</a:t>
            </a:r>
            <a:endParaRPr lang="en-US" sz="1400" i="1" dirty="0">
              <a:solidFill>
                <a:prstClr val="black"/>
              </a:solidFill>
              <a:latin typeface="Calibri"/>
              <a:ea typeface="+mn-ea"/>
            </a:endParaRPr>
          </a:p>
        </p:txBody>
      </p:sp>
      <p:pic>
        <p:nvPicPr>
          <p:cNvPr id="10" name="Picture 11" descr="academicSymbolWdm_copur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6238" y="115888"/>
            <a:ext cx="1960562" cy="417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55051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 descr="C:\Users\Louis\Desktop\Dissertation\Figures\Exciton Diffusion Polarization Loss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561" b="58010"/>
          <a:stretch/>
        </p:blipFill>
        <p:spPr bwMode="auto">
          <a:xfrm>
            <a:off x="5089645" y="1597687"/>
            <a:ext cx="4054355" cy="1861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i="1" dirty="0" smtClean="0">
                <a:solidFill>
                  <a:srgbClr val="7030A0"/>
                </a:solidFill>
                <a:latin typeface="Helvetica" pitchFamily="34" charset="0"/>
              </a:rPr>
              <a:t>Polarization Loss via </a:t>
            </a:r>
            <a:r>
              <a:rPr lang="en-US" sz="2800" b="1" i="1" dirty="0" err="1" smtClean="0">
                <a:solidFill>
                  <a:srgbClr val="7030A0"/>
                </a:solidFill>
                <a:latin typeface="Helvetica" pitchFamily="34" charset="0"/>
              </a:rPr>
              <a:t>Exciton</a:t>
            </a:r>
            <a:r>
              <a:rPr lang="en-US" sz="2800" b="1" i="1" dirty="0" smtClean="0">
                <a:solidFill>
                  <a:srgbClr val="7030A0"/>
                </a:solidFill>
                <a:latin typeface="Helvetica" pitchFamily="34" charset="0"/>
              </a:rPr>
              <a:t> Diffusion</a:t>
            </a:r>
            <a:endParaRPr lang="en-US" sz="2800" b="1" i="1" dirty="0">
              <a:solidFill>
                <a:srgbClr val="7030A0"/>
              </a:solidFill>
              <a:latin typeface="Helvetica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219199"/>
            <a:ext cx="5105400" cy="5392579"/>
          </a:xfrm>
        </p:spPr>
        <p:txBody>
          <a:bodyPr>
            <a:noAutofit/>
          </a:bodyPr>
          <a:lstStyle/>
          <a:p>
            <a:r>
              <a:rPr lang="en-US" sz="2000" dirty="0" smtClean="0"/>
              <a:t>Polarized excitation source</a:t>
            </a:r>
          </a:p>
          <a:p>
            <a:pPr lvl="1"/>
            <a:r>
              <a:rPr lang="en-US" sz="1800" dirty="0" smtClean="0"/>
              <a:t>CPNs possess randomly oriented transition dipoles</a:t>
            </a:r>
          </a:p>
          <a:p>
            <a:pPr lvl="1"/>
            <a:r>
              <a:rPr lang="en-US" sz="1800" dirty="0" smtClean="0"/>
              <a:t>Preferentially excite chromophore transition dipoles aligned relative to excitation</a:t>
            </a:r>
            <a:endParaRPr lang="en-US" sz="1800" dirty="0"/>
          </a:p>
          <a:p>
            <a:r>
              <a:rPr lang="en-US" sz="2000" dirty="0" smtClean="0"/>
              <a:t>FRET to neighboring chromophore with imperfectly aligned transition </a:t>
            </a:r>
            <a:r>
              <a:rPr lang="en-US" sz="2000" dirty="0"/>
              <a:t>d</a:t>
            </a:r>
            <a:r>
              <a:rPr lang="en-US" sz="2000" dirty="0" smtClean="0"/>
              <a:t>ipole</a:t>
            </a:r>
          </a:p>
          <a:p>
            <a:pPr lvl="1"/>
            <a:r>
              <a:rPr lang="en-US" sz="1800" dirty="0" smtClean="0"/>
              <a:t>Each ET event alters polarization</a:t>
            </a:r>
          </a:p>
          <a:p>
            <a:pPr lvl="1"/>
            <a:r>
              <a:rPr lang="en-US" sz="1800" dirty="0" smtClean="0"/>
              <a:t>Emission polarization depends on T. dipole alignment prior to decay</a:t>
            </a:r>
          </a:p>
          <a:p>
            <a:pPr lvl="1"/>
            <a:r>
              <a:rPr lang="en-US" sz="1800" dirty="0" smtClean="0"/>
              <a:t>Measure intensity decays at 0°, 90°, 55° polarizations to construct </a:t>
            </a:r>
            <a:r>
              <a:rPr lang="en-US" sz="1800" dirty="0" err="1" smtClean="0"/>
              <a:t>ansiotropy</a:t>
            </a:r>
            <a:r>
              <a:rPr lang="en-US" sz="1800" dirty="0" smtClean="0"/>
              <a:t> decay</a:t>
            </a:r>
            <a:endParaRPr lang="en-US" sz="2000" dirty="0"/>
          </a:p>
          <a:p>
            <a:r>
              <a:rPr lang="en-US" sz="2000" dirty="0" smtClean="0"/>
              <a:t>Fundamental Questions</a:t>
            </a:r>
          </a:p>
          <a:p>
            <a:pPr lvl="1"/>
            <a:r>
              <a:rPr lang="en-US" sz="1800" dirty="0" smtClean="0"/>
              <a:t>How many transfer events occur within the exciton lifetime?</a:t>
            </a:r>
          </a:p>
          <a:p>
            <a:pPr lvl="1"/>
            <a:r>
              <a:rPr lang="en-US" sz="1800" dirty="0" smtClean="0"/>
              <a:t>What is the length scale of these transfers?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1AE44-6B36-4843-8301-1082FF55F754}" type="slidenum">
              <a:rPr lang="en-US" smtClean="0"/>
              <a:t>40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0" y="0"/>
            <a:ext cx="15601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/>
              <a:t>Proposed Research</a:t>
            </a:r>
            <a:endParaRPr lang="en-US" sz="1400" i="1" dirty="0"/>
          </a:p>
        </p:txBody>
      </p:sp>
      <p:pic>
        <p:nvPicPr>
          <p:cNvPr id="7" name="Picture 11" descr="academicSymbolWdm_copur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6238" y="115888"/>
            <a:ext cx="1960562" cy="417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0" y="6611779"/>
            <a:ext cx="47762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200" dirty="0" smtClean="0">
                <a:latin typeface="+mn-lt"/>
              </a:rPr>
              <a:t>Groff, L. C., Jiang, Y., Wang, X., and McNeill, J. D. </a:t>
            </a:r>
            <a:r>
              <a:rPr lang="en-US" sz="1200" b="1" dirty="0" smtClean="0">
                <a:latin typeface="+mn-lt"/>
              </a:rPr>
              <a:t>2015</a:t>
            </a:r>
            <a:r>
              <a:rPr lang="en-US" sz="1200" dirty="0" smtClean="0">
                <a:latin typeface="+mn-lt"/>
              </a:rPr>
              <a:t>, In final preparation.</a:t>
            </a:r>
          </a:p>
        </p:txBody>
      </p:sp>
      <p:pic>
        <p:nvPicPr>
          <p:cNvPr id="11" name="Picture 2" descr="C:\Users\Louis\Desktop\Dissertation\Figures\Exciton Diffusion Polarization Loss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97" t="45875" r="17726"/>
          <a:stretch/>
        </p:blipFill>
        <p:spPr bwMode="auto">
          <a:xfrm>
            <a:off x="5860473" y="3774603"/>
            <a:ext cx="2978728" cy="2375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8839200" y="1371600"/>
            <a:ext cx="304800" cy="6402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710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i="1" dirty="0" smtClean="0">
                <a:solidFill>
                  <a:srgbClr val="7030A0"/>
                </a:solidFill>
                <a:latin typeface="Helvetica" pitchFamily="34" charset="0"/>
              </a:rPr>
              <a:t>Picosecond Fluorescence Anisotropy Decay</a:t>
            </a:r>
            <a:endParaRPr lang="en-US" sz="2800" dirty="0">
              <a:latin typeface="Helvetica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3276600"/>
            <a:ext cx="8229600" cy="1905000"/>
          </a:xfrm>
        </p:spPr>
        <p:txBody>
          <a:bodyPr>
            <a:noAutofit/>
          </a:bodyPr>
          <a:lstStyle/>
          <a:p>
            <a:pPr>
              <a:buClr>
                <a:srgbClr val="7030A0"/>
              </a:buClr>
            </a:pPr>
            <a:r>
              <a:rPr lang="en-US" sz="1800" dirty="0" smtClean="0">
                <a:latin typeface="Helvetica" pitchFamily="34" charset="0"/>
              </a:rPr>
              <a:t>Measure fluorescence polarization loss as a function of time</a:t>
            </a:r>
          </a:p>
          <a:p>
            <a:pPr lvl="1">
              <a:buClr>
                <a:srgbClr val="7030A0"/>
              </a:buClr>
            </a:pPr>
            <a:r>
              <a:rPr lang="en-US" sz="1600" dirty="0" smtClean="0">
                <a:latin typeface="Helvetica" pitchFamily="34" charset="0"/>
              </a:rPr>
              <a:t>Collect intensity decays at 0°, 90°, 55° polarizations relative to excitation source</a:t>
            </a:r>
            <a:endParaRPr lang="en-US" sz="1600" dirty="0">
              <a:latin typeface="Helvetica" pitchFamily="34" charset="0"/>
            </a:endParaRPr>
          </a:p>
          <a:p>
            <a:pPr lvl="1">
              <a:buClr>
                <a:srgbClr val="7030A0"/>
              </a:buClr>
            </a:pPr>
            <a:r>
              <a:rPr lang="en-US" sz="1600" dirty="0" smtClean="0">
                <a:latin typeface="Helvetica" pitchFamily="34" charset="0"/>
              </a:rPr>
              <a:t>Rotational diffusion does not affect polarization loss</a:t>
            </a:r>
          </a:p>
          <a:p>
            <a:pPr lvl="1">
              <a:buClr>
                <a:srgbClr val="7030A0"/>
              </a:buClr>
            </a:pPr>
            <a:r>
              <a:rPr lang="en-US" sz="1600" dirty="0" smtClean="0">
                <a:latin typeface="Helvetica" pitchFamily="34" charset="0"/>
              </a:rPr>
              <a:t>Polarization loss due to multiple energy transfer of </a:t>
            </a:r>
            <a:r>
              <a:rPr lang="en-US" sz="1600" dirty="0" err="1" smtClean="0">
                <a:latin typeface="Helvetica" pitchFamily="34" charset="0"/>
              </a:rPr>
              <a:t>excitons</a:t>
            </a:r>
            <a:endParaRPr lang="en-US" sz="1600" dirty="0" smtClean="0">
              <a:latin typeface="Helvetica" pitchFamily="34" charset="0"/>
            </a:endParaRPr>
          </a:p>
          <a:p>
            <a:pPr>
              <a:buClr>
                <a:srgbClr val="7030A0"/>
              </a:buClr>
            </a:pPr>
            <a:r>
              <a:rPr lang="en-US" sz="1800" dirty="0" smtClean="0">
                <a:latin typeface="Helvetica" pitchFamily="34" charset="0"/>
              </a:rPr>
              <a:t>Intricate fitting analysis to extract anisotropy parameters</a:t>
            </a:r>
          </a:p>
          <a:p>
            <a:pPr lvl="1">
              <a:buClr>
                <a:srgbClr val="7030A0"/>
              </a:buClr>
            </a:pPr>
            <a:r>
              <a:rPr lang="en-US" sz="1600" dirty="0" smtClean="0">
                <a:latin typeface="Helvetica" pitchFamily="34" charset="0"/>
              </a:rPr>
              <a:t>Convolution fitting of polarized intensity decays</a:t>
            </a:r>
          </a:p>
          <a:p>
            <a:pPr lvl="1">
              <a:buClr>
                <a:srgbClr val="7030A0"/>
              </a:buClr>
            </a:pPr>
            <a:r>
              <a:rPr lang="en-US" sz="1600" dirty="0" smtClean="0">
                <a:latin typeface="Helvetica" pitchFamily="34" charset="0"/>
              </a:rPr>
              <a:t>Determine limiting anisotropy r</a:t>
            </a:r>
            <a:r>
              <a:rPr lang="en-US" sz="1600" baseline="-25000" dirty="0" smtClean="0">
                <a:latin typeface="Helvetica" pitchFamily="34" charset="0"/>
              </a:rPr>
              <a:t>0 </a:t>
            </a:r>
            <a:r>
              <a:rPr lang="en-US" sz="1600" dirty="0" smtClean="0">
                <a:latin typeface="Helvetica" pitchFamily="34" charset="0"/>
              </a:rPr>
              <a:t>and correlation time </a:t>
            </a:r>
            <a:r>
              <a:rPr lang="en-US" sz="1600" dirty="0" err="1" smtClean="0">
                <a:latin typeface="Symbol" panose="05050102010706020507" pitchFamily="18" charset="2"/>
              </a:rPr>
              <a:t>t</a:t>
            </a:r>
            <a:r>
              <a:rPr lang="en-US" sz="1600" baseline="-25000" dirty="0" err="1" smtClean="0">
                <a:latin typeface="Helvetica" pitchFamily="34" charset="0"/>
              </a:rPr>
              <a:t>c</a:t>
            </a:r>
            <a:r>
              <a:rPr lang="en-US" sz="1600" dirty="0" smtClean="0">
                <a:latin typeface="Helvetica" pitchFamily="34" charset="0"/>
              </a:rPr>
              <a:t> from fit results</a:t>
            </a:r>
          </a:p>
          <a:p>
            <a:pPr lvl="1">
              <a:buClr>
                <a:srgbClr val="7030A0"/>
              </a:buClr>
            </a:pPr>
            <a:r>
              <a:rPr lang="en-US" sz="1600" dirty="0" smtClean="0">
                <a:latin typeface="Helvetica" pitchFamily="34" charset="0"/>
              </a:rPr>
              <a:t>r</a:t>
            </a:r>
            <a:r>
              <a:rPr lang="en-US" sz="1600" baseline="-25000" dirty="0" smtClean="0">
                <a:latin typeface="Helvetica" pitchFamily="34" charset="0"/>
              </a:rPr>
              <a:t>0</a:t>
            </a:r>
            <a:r>
              <a:rPr lang="en-US" sz="1600" dirty="0" smtClean="0">
                <a:latin typeface="Helvetica" pitchFamily="34" charset="0"/>
              </a:rPr>
              <a:t> gives information about transition dipole alignment at t</a:t>
            </a:r>
            <a:r>
              <a:rPr lang="en-US" sz="1600" baseline="-25000" dirty="0" smtClean="0">
                <a:latin typeface="Helvetica" pitchFamily="34" charset="0"/>
              </a:rPr>
              <a:t>0</a:t>
            </a:r>
          </a:p>
          <a:p>
            <a:pPr lvl="1">
              <a:buClr>
                <a:srgbClr val="7030A0"/>
              </a:buClr>
            </a:pPr>
            <a:r>
              <a:rPr lang="en-US" sz="1600" dirty="0">
                <a:latin typeface="Helvetica" pitchFamily="34" charset="0"/>
              </a:rPr>
              <a:t>Able to measure rate constant </a:t>
            </a:r>
            <a:r>
              <a:rPr lang="en-US" sz="1600" dirty="0" err="1">
                <a:latin typeface="Helvetica" pitchFamily="34" charset="0"/>
              </a:rPr>
              <a:t>k</a:t>
            </a:r>
            <a:r>
              <a:rPr lang="en-US" sz="1600" baseline="-25000" dirty="0" err="1">
                <a:latin typeface="Helvetica" pitchFamily="34" charset="0"/>
              </a:rPr>
              <a:t>et</a:t>
            </a:r>
            <a:r>
              <a:rPr lang="en-US" sz="1600" dirty="0">
                <a:latin typeface="Helvetica" pitchFamily="34" charset="0"/>
              </a:rPr>
              <a:t> from correlation time, </a:t>
            </a:r>
            <a:r>
              <a:rPr lang="en-US" sz="1600" dirty="0" err="1" smtClean="0">
                <a:latin typeface="Symbol" panose="05050102010706020507" pitchFamily="18" charset="2"/>
              </a:rPr>
              <a:t>t</a:t>
            </a:r>
            <a:r>
              <a:rPr lang="en-US" sz="1600" baseline="-25000" dirty="0" err="1" smtClean="0">
                <a:latin typeface="Helvetica" pitchFamily="34" charset="0"/>
              </a:rPr>
              <a:t>c</a:t>
            </a:r>
            <a:r>
              <a:rPr lang="en-US" sz="1600" dirty="0" smtClean="0">
                <a:latin typeface="Helvetica" pitchFamily="34" charset="0"/>
              </a:rPr>
              <a:t>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0"/>
            <a:ext cx="19917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400" i="1" dirty="0" smtClean="0">
                <a:solidFill>
                  <a:prstClr val="black"/>
                </a:solidFill>
                <a:latin typeface="Calibri"/>
              </a:rPr>
              <a:t>Solvent-Induced Swelling</a:t>
            </a:r>
            <a:endParaRPr lang="en-US" sz="1400" i="1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1AE44-6B36-4843-8301-1082FF55F75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Picture 11" descr="academicSymbolWdm_copur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6238" y="115888"/>
            <a:ext cx="1960562" cy="417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0" y="6400800"/>
            <a:ext cx="47762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latin typeface="+mj-lt"/>
              </a:rPr>
              <a:t>Groff, L. C., Jiang, Y., Wang, X</a:t>
            </a:r>
            <a:r>
              <a:rPr lang="en-US" sz="1200" dirty="0" smtClean="0">
                <a:latin typeface="+mj-lt"/>
              </a:rPr>
              <a:t>., and McNeill, J. D. </a:t>
            </a:r>
            <a:r>
              <a:rPr lang="en-US" sz="1200" b="1" dirty="0">
                <a:latin typeface="+mj-lt"/>
              </a:rPr>
              <a:t>2015</a:t>
            </a:r>
            <a:r>
              <a:rPr lang="en-US" sz="1200" dirty="0">
                <a:latin typeface="+mj-lt"/>
              </a:rPr>
              <a:t>, In final preparation.</a:t>
            </a:r>
          </a:p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200" dirty="0" smtClean="0">
                <a:solidFill>
                  <a:prstClr val="black"/>
                </a:solidFill>
                <a:latin typeface="+mj-lt"/>
                <a:ea typeface="+mn-ea"/>
              </a:rPr>
              <a:t>Cross, A. J., and Fleming, G. R., </a:t>
            </a:r>
            <a:r>
              <a:rPr lang="en-US" sz="1200" i="1" dirty="0" err="1" smtClean="0">
                <a:solidFill>
                  <a:prstClr val="black"/>
                </a:solidFill>
                <a:latin typeface="+mj-lt"/>
                <a:ea typeface="+mn-ea"/>
              </a:rPr>
              <a:t>Biophys</a:t>
            </a:r>
            <a:r>
              <a:rPr lang="en-US" sz="1200" i="1" dirty="0" smtClean="0">
                <a:solidFill>
                  <a:prstClr val="black"/>
                </a:solidFill>
                <a:latin typeface="+mj-lt"/>
                <a:ea typeface="+mn-ea"/>
              </a:rPr>
              <a:t>. J. </a:t>
            </a:r>
            <a:r>
              <a:rPr lang="en-US" sz="1200" b="1" dirty="0" smtClean="0">
                <a:solidFill>
                  <a:prstClr val="black"/>
                </a:solidFill>
                <a:latin typeface="+mj-lt"/>
                <a:ea typeface="+mn-ea"/>
              </a:rPr>
              <a:t>1984</a:t>
            </a:r>
            <a:r>
              <a:rPr lang="en-US" sz="1200" dirty="0" smtClean="0">
                <a:solidFill>
                  <a:prstClr val="black"/>
                </a:solidFill>
                <a:latin typeface="+mj-lt"/>
                <a:ea typeface="+mn-ea"/>
              </a:rPr>
              <a:t>, 46, 45.</a:t>
            </a:r>
            <a:endParaRPr lang="en-US" sz="1200" dirty="0">
              <a:solidFill>
                <a:prstClr val="black"/>
              </a:solidFill>
              <a:latin typeface="+mj-lt"/>
              <a:ea typeface="+mn-ea"/>
            </a:endParaRPr>
          </a:p>
        </p:txBody>
      </p:sp>
      <p:pic>
        <p:nvPicPr>
          <p:cNvPr id="17412" name="Picture 4" descr="C:\Users\Louis\Desktop\FAD\PFBT 40% THF Fit\R_t-40%-PFBT-IntensityDecay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3480" y="1258992"/>
            <a:ext cx="5511720" cy="2054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9512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i="1" dirty="0" smtClean="0">
                <a:solidFill>
                  <a:srgbClr val="7030A0"/>
                </a:solidFill>
                <a:latin typeface="Helvetica" pitchFamily="34" charset="0"/>
              </a:rPr>
              <a:t>Picosecond Fluorescence Anisotropy Decay</a:t>
            </a:r>
            <a:endParaRPr lang="en-US" sz="2800" dirty="0">
              <a:latin typeface="Helvetica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3657600"/>
            <a:ext cx="8229600" cy="1905000"/>
          </a:xfrm>
        </p:spPr>
        <p:txBody>
          <a:bodyPr>
            <a:noAutofit/>
          </a:bodyPr>
          <a:lstStyle/>
          <a:p>
            <a:pPr>
              <a:buClr>
                <a:srgbClr val="7030A0"/>
              </a:buClr>
            </a:pPr>
            <a:r>
              <a:rPr lang="en-US" sz="2000" dirty="0" smtClean="0">
                <a:latin typeface="Helvetica" pitchFamily="34" charset="0"/>
              </a:rPr>
              <a:t>Multiple energy transfer rate constant amplified in CPNs </a:t>
            </a:r>
          </a:p>
          <a:p>
            <a:pPr lvl="1">
              <a:buClr>
                <a:srgbClr val="7030A0"/>
              </a:buClr>
            </a:pPr>
            <a:r>
              <a:rPr lang="en-US" sz="1600" dirty="0" smtClean="0">
                <a:latin typeface="Helvetica" pitchFamily="34" charset="0"/>
              </a:rPr>
              <a:t>For moderately swelled PFBT CPNs (above) </a:t>
            </a:r>
            <a:r>
              <a:rPr lang="en-US" sz="1600" dirty="0" err="1" smtClean="0">
                <a:latin typeface="Helvetica" pitchFamily="34" charset="0"/>
              </a:rPr>
              <a:t>k</a:t>
            </a:r>
            <a:r>
              <a:rPr lang="en-US" sz="1600" baseline="-25000" dirty="0" err="1" smtClean="0">
                <a:latin typeface="Helvetica" pitchFamily="34" charset="0"/>
              </a:rPr>
              <a:t>et</a:t>
            </a:r>
            <a:r>
              <a:rPr lang="en-US" sz="1600" dirty="0" smtClean="0">
                <a:latin typeface="Helvetica" pitchFamily="34" charset="0"/>
              </a:rPr>
              <a:t> ~3x10</a:t>
            </a:r>
            <a:r>
              <a:rPr lang="en-US" sz="1600" baseline="30000" dirty="0" smtClean="0">
                <a:latin typeface="Helvetica" pitchFamily="34" charset="0"/>
              </a:rPr>
              <a:t>10</a:t>
            </a:r>
            <a:r>
              <a:rPr lang="en-US" sz="1600" dirty="0" smtClean="0">
                <a:latin typeface="Helvetica" pitchFamily="34" charset="0"/>
              </a:rPr>
              <a:t> s</a:t>
            </a:r>
            <a:r>
              <a:rPr lang="en-US" sz="1600" baseline="30000" dirty="0" smtClean="0">
                <a:latin typeface="Helvetica" pitchFamily="34" charset="0"/>
              </a:rPr>
              <a:t>-1</a:t>
            </a:r>
            <a:endParaRPr lang="en-US" sz="1600" dirty="0" smtClean="0">
              <a:latin typeface="Helvetica" pitchFamily="34" charset="0"/>
            </a:endParaRPr>
          </a:p>
          <a:p>
            <a:pPr lvl="1">
              <a:buClr>
                <a:srgbClr val="7030A0"/>
              </a:buClr>
            </a:pPr>
            <a:r>
              <a:rPr lang="en-US" sz="1600" dirty="0" smtClean="0">
                <a:latin typeface="Helvetica" pitchFamily="34" charset="0"/>
              </a:rPr>
              <a:t>For PFBT in THF, </a:t>
            </a:r>
            <a:r>
              <a:rPr lang="en-US" sz="1600" dirty="0" err="1" smtClean="0">
                <a:latin typeface="Helvetica" pitchFamily="34" charset="0"/>
              </a:rPr>
              <a:t>k</a:t>
            </a:r>
            <a:r>
              <a:rPr lang="en-US" sz="1600" baseline="-25000" dirty="0" err="1" smtClean="0">
                <a:latin typeface="Helvetica" pitchFamily="34" charset="0"/>
              </a:rPr>
              <a:t>et</a:t>
            </a:r>
            <a:r>
              <a:rPr lang="en-US" sz="1600" dirty="0" smtClean="0">
                <a:latin typeface="Helvetica" pitchFamily="34" charset="0"/>
              </a:rPr>
              <a:t> ~1x10</a:t>
            </a:r>
            <a:r>
              <a:rPr lang="en-US" sz="1600" baseline="30000" dirty="0" smtClean="0">
                <a:latin typeface="Helvetica" pitchFamily="34" charset="0"/>
              </a:rPr>
              <a:t>9 </a:t>
            </a:r>
            <a:r>
              <a:rPr lang="en-US" sz="1600" dirty="0" smtClean="0">
                <a:latin typeface="Helvetica" pitchFamily="34" charset="0"/>
              </a:rPr>
              <a:t>s</a:t>
            </a:r>
            <a:r>
              <a:rPr lang="en-US" sz="1600" baseline="30000" dirty="0" smtClean="0">
                <a:latin typeface="Helvetica" pitchFamily="34" charset="0"/>
              </a:rPr>
              <a:t>-1</a:t>
            </a:r>
            <a:endParaRPr lang="en-US" sz="2000" dirty="0" smtClean="0">
              <a:latin typeface="Helvetica" pitchFamily="34" charset="0"/>
            </a:endParaRPr>
          </a:p>
          <a:p>
            <a:pPr>
              <a:buClr>
                <a:srgbClr val="7030A0"/>
              </a:buClr>
            </a:pPr>
            <a:r>
              <a:rPr lang="en-US" sz="2000" dirty="0" smtClean="0">
                <a:latin typeface="Helvetica" pitchFamily="34" charset="0"/>
              </a:rPr>
              <a:t>Hypothesized </a:t>
            </a:r>
            <a:r>
              <a:rPr lang="en-US" sz="2000" dirty="0">
                <a:latin typeface="Helvetica" pitchFamily="34" charset="0"/>
              </a:rPr>
              <a:t>to be due to quantity of nearest neighbor chromophores to move between</a:t>
            </a:r>
          </a:p>
          <a:p>
            <a:pPr lvl="1">
              <a:buClr>
                <a:srgbClr val="7030A0"/>
              </a:buClr>
            </a:pPr>
            <a:r>
              <a:rPr lang="en-US" sz="1600" dirty="0">
                <a:latin typeface="Helvetica" pitchFamily="34" charset="0"/>
              </a:rPr>
              <a:t>6 neighbors in CPNs, allow for motion along or between chains</a:t>
            </a:r>
          </a:p>
          <a:p>
            <a:pPr lvl="1">
              <a:buClr>
                <a:srgbClr val="7030A0"/>
              </a:buClr>
            </a:pPr>
            <a:r>
              <a:rPr lang="en-US" sz="1600" dirty="0">
                <a:latin typeface="Helvetica" pitchFamily="34" charset="0"/>
              </a:rPr>
              <a:t>2 neighbors in linear polymer, motion is restricted along </a:t>
            </a:r>
            <a:r>
              <a:rPr lang="en-US" sz="1600" dirty="0" smtClean="0">
                <a:latin typeface="Helvetica" pitchFamily="34" charset="0"/>
              </a:rPr>
              <a:t>chain</a:t>
            </a:r>
            <a:endParaRPr lang="en-US" sz="1600" dirty="0">
              <a:latin typeface="Helvetica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0"/>
            <a:ext cx="19917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400" i="1" dirty="0" smtClean="0">
                <a:solidFill>
                  <a:prstClr val="black"/>
                </a:solidFill>
                <a:latin typeface="Calibri"/>
              </a:rPr>
              <a:t>Solvent-Induced Swelling</a:t>
            </a:r>
            <a:endParaRPr lang="en-US" sz="1400" i="1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1AE44-6B36-4843-8301-1082FF55F75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Picture 11" descr="academicSymbolWdm_copur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6238" y="115888"/>
            <a:ext cx="1960562" cy="417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4" descr="C:\Users\Louis\Desktop\FAD\PFBT 40% THF Fit\R_t-40%-PFBT-IntensityDecay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3480" y="1258992"/>
            <a:ext cx="5511720" cy="2054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0" y="6611779"/>
            <a:ext cx="47762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200" dirty="0" smtClean="0">
                <a:latin typeface="+mn-lt"/>
              </a:rPr>
              <a:t>Groff, L. C., Jiang, Y., Wang, X., and McNeill, J. D. </a:t>
            </a:r>
            <a:r>
              <a:rPr lang="en-US" sz="1200" b="1" dirty="0" smtClean="0">
                <a:latin typeface="+mn-lt"/>
              </a:rPr>
              <a:t>2015</a:t>
            </a:r>
            <a:r>
              <a:rPr lang="en-US" sz="1200" dirty="0" smtClean="0">
                <a:latin typeface="+mn-lt"/>
              </a:rPr>
              <a:t>, In final preparation.</a:t>
            </a:r>
          </a:p>
        </p:txBody>
      </p:sp>
    </p:spTree>
    <p:extLst>
      <p:ext uri="{BB962C8B-B14F-4D97-AF65-F5344CB8AC3E}">
        <p14:creationId xmlns:p14="http://schemas.microsoft.com/office/powerpoint/2010/main" val="3442802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i="1" dirty="0" smtClean="0">
                <a:solidFill>
                  <a:srgbClr val="7030A0"/>
                </a:solidFill>
                <a:latin typeface="Helvetica" pitchFamily="34" charset="0"/>
              </a:rPr>
              <a:t>Discrete Lattice Modeling</a:t>
            </a:r>
            <a:br>
              <a:rPr lang="en-US" sz="2800" b="1" i="1" dirty="0" smtClean="0">
                <a:solidFill>
                  <a:srgbClr val="7030A0"/>
                </a:solidFill>
                <a:latin typeface="Helvetica" pitchFamily="34" charset="0"/>
              </a:rPr>
            </a:br>
            <a:r>
              <a:rPr lang="en-US" sz="2800" b="1" i="1" dirty="0" smtClean="0">
                <a:solidFill>
                  <a:srgbClr val="7030A0"/>
                </a:solidFill>
                <a:latin typeface="Helvetica" pitchFamily="34" charset="0"/>
              </a:rPr>
              <a:t>of Nanoparticle Swelling</a:t>
            </a:r>
            <a:endParaRPr lang="en-US" sz="2800" dirty="0">
              <a:latin typeface="Helvetica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half" idx="2"/>
              </p:nvPr>
            </p:nvSpPr>
            <p:spPr>
              <a:xfrm>
                <a:off x="152400" y="1524000"/>
                <a:ext cx="4038600" cy="4756150"/>
              </a:xfrm>
            </p:spPr>
            <p:txBody>
              <a:bodyPr>
                <a:normAutofit fontScale="62500" lnSpcReduction="20000"/>
              </a:bodyPr>
              <a:lstStyle/>
              <a:p>
                <a:pPr>
                  <a:buClr>
                    <a:srgbClr val="7030A0"/>
                  </a:buClr>
                </a:pPr>
                <a:r>
                  <a:rPr lang="en-US" sz="3600" dirty="0" smtClean="0">
                    <a:latin typeface="Helvetica" panose="020B0500000000000000" pitchFamily="34" charset="0"/>
                  </a:rPr>
                  <a:t>Model Details</a:t>
                </a:r>
              </a:p>
              <a:p>
                <a:pPr lvl="1">
                  <a:buClr>
                    <a:srgbClr val="7030A0"/>
                  </a:buClr>
                </a:pPr>
                <a:r>
                  <a:rPr lang="en-US" sz="2900" dirty="0" smtClean="0">
                    <a:latin typeface="Helvetica" panose="020B0500000000000000" pitchFamily="34" charset="0"/>
                  </a:rPr>
                  <a:t>Cubic lattice</a:t>
                </a:r>
              </a:p>
              <a:p>
                <a:pPr lvl="1">
                  <a:buClr>
                    <a:srgbClr val="7030A0"/>
                  </a:buClr>
                </a:pPr>
                <a:r>
                  <a:rPr lang="en-US" sz="2900" dirty="0" smtClean="0">
                    <a:latin typeface="Helvetica" panose="020B0500000000000000" pitchFamily="34" charset="0"/>
                  </a:rPr>
                  <a:t>Energy transfer probability </a:t>
                </a:r>
                <a14:m>
                  <m:oMath xmlns:m="http://schemas.openxmlformats.org/officeDocument/2006/math">
                    <m:r>
                      <a:rPr lang="en-US" sz="2900" i="1" smtClean="0">
                        <a:latin typeface="Cambria Math"/>
                        <a:ea typeface="Cambria Math"/>
                      </a:rPr>
                      <m:t>∝</m:t>
                    </m:r>
                  </m:oMath>
                </a14:m>
                <a:r>
                  <a:rPr lang="en-US" sz="2900" dirty="0" smtClean="0">
                    <a:latin typeface="Helvetica" panose="020B0500000000000000" pitchFamily="34" charset="0"/>
                  </a:rPr>
                  <a:t> chromophore densities</a:t>
                </a:r>
              </a:p>
              <a:p>
                <a:pPr lvl="1">
                  <a:buClr>
                    <a:srgbClr val="7030A0"/>
                  </a:buClr>
                </a:pPr>
                <a:r>
                  <a:rPr lang="en-US" sz="2900" dirty="0" smtClean="0">
                    <a:latin typeface="Helvetica" panose="020B0500000000000000" pitchFamily="34" charset="0"/>
                  </a:rPr>
                  <a:t>Initial lattice spacing determined from chromophore densities at ~1 nm</a:t>
                </a:r>
              </a:p>
              <a:p>
                <a:pPr>
                  <a:buClr>
                    <a:srgbClr val="7030A0"/>
                  </a:buClr>
                </a:pPr>
                <a:r>
                  <a:rPr lang="en-US" sz="3200" dirty="0" smtClean="0">
                    <a:latin typeface="Helvetica" panose="020B0500000000000000" pitchFamily="34" charset="0"/>
                  </a:rPr>
                  <a:t>Defects/quenchers added to </a:t>
                </a:r>
                <a:r>
                  <a:rPr lang="en-US" sz="3200" dirty="0" err="1" smtClean="0">
                    <a:latin typeface="Helvetica" panose="020B0500000000000000" pitchFamily="34" charset="0"/>
                  </a:rPr>
                  <a:t>unswelled</a:t>
                </a:r>
                <a:r>
                  <a:rPr lang="en-US" sz="3200" dirty="0" smtClean="0">
                    <a:latin typeface="Helvetica" panose="020B0500000000000000" pitchFamily="34" charset="0"/>
                  </a:rPr>
                  <a:t> lattice until </a:t>
                </a:r>
                <a:r>
                  <a:rPr lang="en-US" sz="3200" dirty="0" smtClean="0">
                    <a:latin typeface="Symbol" panose="05050102010706020507" pitchFamily="18" charset="2"/>
                  </a:rPr>
                  <a:t>F</a:t>
                </a:r>
                <a:r>
                  <a:rPr lang="en-US" sz="3200" i="1" baseline="-25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CPN,</a:t>
                </a:r>
                <a:r>
                  <a:rPr lang="en-US" sz="3200" dirty="0" smtClean="0">
                    <a:latin typeface="Symbol" panose="05050102010706020507" pitchFamily="18" charset="2"/>
                  </a:rPr>
                  <a:t> </a:t>
                </a:r>
                <a:r>
                  <a:rPr lang="en-US" sz="3200" dirty="0" err="1" smtClean="0">
                    <a:latin typeface="Symbol" panose="05050102010706020507" pitchFamily="18" charset="2"/>
                  </a:rPr>
                  <a:t>t</a:t>
                </a:r>
                <a:r>
                  <a:rPr lang="en-US" sz="3200" i="1" baseline="-250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CPN</a:t>
                </a:r>
                <a:r>
                  <a:rPr lang="en-US" sz="3200" dirty="0" smtClean="0">
                    <a:latin typeface="Helvetica" panose="020B0500000000000000" pitchFamily="34" charset="0"/>
                  </a:rPr>
                  <a:t> reproduced</a:t>
                </a:r>
              </a:p>
              <a:p>
                <a:pPr lvl="1">
                  <a:buClr>
                    <a:srgbClr val="7030A0"/>
                  </a:buClr>
                </a:pPr>
                <a:r>
                  <a:rPr lang="en-US" sz="2900" dirty="0" err="1" smtClean="0">
                    <a:latin typeface="Helvetica" panose="020B0500000000000000" pitchFamily="34" charset="0"/>
                  </a:rPr>
                  <a:t>R</a:t>
                </a:r>
                <a:r>
                  <a:rPr lang="en-US" sz="2900" baseline="-25000" dirty="0" err="1" smtClean="0">
                    <a:latin typeface="Helvetica" panose="020B0500000000000000" pitchFamily="34" charset="0"/>
                  </a:rPr>
                  <a:t>q</a:t>
                </a:r>
                <a:r>
                  <a:rPr lang="en-US" sz="2900" dirty="0" smtClean="0">
                    <a:latin typeface="Helvetica" panose="020B0500000000000000" pitchFamily="34" charset="0"/>
                  </a:rPr>
                  <a:t> = 4 nm</a:t>
                </a:r>
              </a:p>
              <a:p>
                <a:pPr lvl="1">
                  <a:buClr>
                    <a:srgbClr val="7030A0"/>
                  </a:buClr>
                </a:pPr>
                <a:r>
                  <a:rPr lang="en-US" sz="2900" dirty="0" smtClean="0">
                    <a:latin typeface="Helvetica" panose="020B0500000000000000" pitchFamily="34" charset="0"/>
                  </a:rPr>
                  <a:t>~10 defects per CPN for both polymers</a:t>
                </a:r>
              </a:p>
              <a:p>
                <a:pPr lvl="1">
                  <a:buClr>
                    <a:srgbClr val="7030A0"/>
                  </a:buClr>
                </a:pPr>
                <a:r>
                  <a:rPr lang="en-US" sz="2900" dirty="0" smtClean="0">
                    <a:latin typeface="Helvetica" panose="020B0500000000000000" pitchFamily="34" charset="0"/>
                  </a:rPr>
                  <a:t>Oxidized defects assumed (defects present regardless of chromophore density)</a:t>
                </a:r>
              </a:p>
              <a:p>
                <a:pPr>
                  <a:buClr>
                    <a:srgbClr val="7030A0"/>
                  </a:buClr>
                </a:pPr>
                <a:r>
                  <a:rPr lang="en-US" sz="3200" dirty="0" smtClean="0">
                    <a:latin typeface="Helvetica" panose="020B0500000000000000" pitchFamily="34" charset="0"/>
                  </a:rPr>
                  <a:t>Quenching efficiency </a:t>
                </a:r>
                <a:r>
                  <a:rPr lang="en-US" sz="3200" i="1" dirty="0" smtClean="0">
                    <a:latin typeface="Symbol" panose="05050102010706020507" pitchFamily="18" charset="2"/>
                  </a:rPr>
                  <a:t>h</a:t>
                </a:r>
                <a:r>
                  <a:rPr lang="en-US" sz="3200" dirty="0" smtClean="0">
                    <a:latin typeface="Symbol" panose="05050102010706020507" pitchFamily="18" charset="2"/>
                  </a:rPr>
                  <a:t> </a:t>
                </a:r>
                <a:r>
                  <a:rPr lang="en-US" sz="3200" dirty="0" smtClean="0">
                    <a:latin typeface="Helvetica" panose="020B0500000000000000" pitchFamily="34" charset="0"/>
                  </a:rPr>
                  <a:t>defined via fluorescence quantum yield</a:t>
                </a:r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152400" y="1524000"/>
                <a:ext cx="4038600" cy="4756150"/>
              </a:xfrm>
              <a:blipFill rotWithShape="1">
                <a:blip r:embed="rId3"/>
                <a:stretch>
                  <a:fillRect l="-1659" t="-2436" r="-2112" b="-6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0" y="0"/>
            <a:ext cx="19917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400" i="1" dirty="0" smtClean="0">
                <a:solidFill>
                  <a:prstClr val="black"/>
                </a:solidFill>
                <a:latin typeface="Calibri"/>
              </a:rPr>
              <a:t>Solvent-Induced Swelling</a:t>
            </a:r>
            <a:endParaRPr lang="en-US" sz="1400" i="1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1AE44-6B36-4843-8301-1082FF55F75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3" name="Picture 11" descr="academicSymbolWdm_copur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6238" y="115888"/>
            <a:ext cx="1960562" cy="417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5535621"/>
              </p:ext>
            </p:extLst>
          </p:nvPr>
        </p:nvGraphicFramePr>
        <p:xfrm>
          <a:off x="5410200" y="4867274"/>
          <a:ext cx="2953484" cy="552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66" name="Equation" r:id="rId5" imgW="1320227" imgH="241195" progId="Equation.3">
                  <p:embed/>
                </p:oleObj>
              </mc:Choice>
              <mc:Fallback>
                <p:oleObj name="Equation" r:id="rId5" imgW="1320227" imgH="241195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10200" y="4867274"/>
                        <a:ext cx="2953484" cy="552450"/>
                      </a:xfrm>
                      <a:prstGeom prst="rect">
                        <a:avLst/>
                      </a:prstGeom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20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47330487"/>
              </p:ext>
            </p:extLst>
          </p:nvPr>
        </p:nvGraphicFramePr>
        <p:xfrm>
          <a:off x="5683250" y="1585913"/>
          <a:ext cx="2436813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67" name="Equation" r:id="rId7" imgW="1066680" imgH="253800" progId="Equation.3">
                  <p:embed/>
                </p:oleObj>
              </mc:Choice>
              <mc:Fallback>
                <p:oleObj name="Equation" r:id="rId7" imgW="1066680" imgH="253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83250" y="1585913"/>
                        <a:ext cx="2436813" cy="571500"/>
                      </a:xfrm>
                      <a:prstGeom prst="rect">
                        <a:avLst/>
                      </a:prstGeom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24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74284787"/>
              </p:ext>
            </p:extLst>
          </p:nvPr>
        </p:nvGraphicFramePr>
        <p:xfrm>
          <a:off x="5478463" y="3103563"/>
          <a:ext cx="2786062" cy="593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68" name="Equation" r:id="rId9" imgW="1193760" imgH="253800" progId="Equation.3">
                  <p:embed/>
                </p:oleObj>
              </mc:Choice>
              <mc:Fallback>
                <p:oleObj name="Equation" r:id="rId9" imgW="1193760" imgH="253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78463" y="3103563"/>
                        <a:ext cx="2786062" cy="593725"/>
                      </a:xfrm>
                      <a:prstGeom prst="rect">
                        <a:avLst/>
                      </a:prstGeom>
                      <a:solidFill>
                        <a:schemeClr val="bg2">
                          <a:lumMod val="5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4953000" y="2295524"/>
            <a:ext cx="37112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Helvetica" panose="020B0500000000000000" pitchFamily="34" charset="0"/>
              </a:rPr>
              <a:t>Multiple energy transfer probability</a:t>
            </a:r>
          </a:p>
          <a:p>
            <a:r>
              <a:rPr lang="en-US" i="1" dirty="0">
                <a:latin typeface="Helvetica" panose="020B0500000000000000" pitchFamily="34" charset="0"/>
              </a:rPr>
              <a:t>	</a:t>
            </a:r>
            <a:r>
              <a:rPr lang="en-US" i="1" dirty="0" smtClean="0">
                <a:latin typeface="Helvetica" panose="020B0500000000000000" pitchFamily="34" charset="0"/>
              </a:rPr>
              <a:t>Defined from Random Walk</a:t>
            </a:r>
            <a:endParaRPr lang="en-US" i="1" dirty="0">
              <a:latin typeface="Helvetica" panose="020B0500000000000000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298361" y="3895724"/>
            <a:ext cx="31598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Helvetica" panose="020B0500000000000000" pitchFamily="34" charset="0"/>
              </a:rPr>
              <a:t>As lattice spacing increases, </a:t>
            </a:r>
          </a:p>
          <a:p>
            <a:r>
              <a:rPr lang="en-US" i="1" dirty="0" smtClean="0">
                <a:latin typeface="Helvetica" panose="020B0500000000000000" pitchFamily="34" charset="0"/>
              </a:rPr>
              <a:t>	  p</a:t>
            </a:r>
            <a:r>
              <a:rPr lang="en-US" i="1" baseline="-25000" dirty="0" smtClean="0">
                <a:latin typeface="Helvetica" panose="020B0500000000000000" pitchFamily="34" charset="0"/>
              </a:rPr>
              <a:t>et</a:t>
            </a:r>
            <a:r>
              <a:rPr lang="en-US" i="1" dirty="0" smtClean="0">
                <a:latin typeface="Helvetica" panose="020B0500000000000000" pitchFamily="34" charset="0"/>
              </a:rPr>
              <a:t> reduced by f </a:t>
            </a:r>
            <a:r>
              <a:rPr lang="en-US" baseline="30000" dirty="0">
                <a:latin typeface="Helvetica" panose="020B0500000000000000" pitchFamily="34" charset="0"/>
              </a:rPr>
              <a:t>4</a:t>
            </a:r>
            <a:r>
              <a:rPr lang="en-US" baseline="30000" dirty="0" smtClean="0">
                <a:latin typeface="Helvetica" panose="020B0500000000000000" pitchFamily="34" charset="0"/>
              </a:rPr>
              <a:t>/3</a:t>
            </a:r>
            <a:endParaRPr lang="en-US" dirty="0">
              <a:latin typeface="Helvetica" panose="020B0500000000000000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001176" y="5583792"/>
            <a:ext cx="3685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Helvetica" panose="020B0500000000000000" pitchFamily="34" charset="0"/>
              </a:rPr>
              <a:t>Experimental quenching efficiency</a:t>
            </a:r>
            <a:endParaRPr lang="en-US" i="1" dirty="0">
              <a:latin typeface="Helvetica" panose="020B0500000000000000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0" y="6211669"/>
            <a:ext cx="47677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200" dirty="0" err="1">
                <a:latin typeface="+mj-lt"/>
              </a:rPr>
              <a:t>Förster</a:t>
            </a:r>
            <a:r>
              <a:rPr lang="en-US" sz="1200" dirty="0">
                <a:latin typeface="+mj-lt"/>
              </a:rPr>
              <a:t>, T. </a:t>
            </a:r>
            <a:r>
              <a:rPr lang="en-US" sz="1200" dirty="0" smtClean="0">
                <a:latin typeface="+mj-lt"/>
              </a:rPr>
              <a:t> </a:t>
            </a:r>
            <a:r>
              <a:rPr lang="en-US" sz="1200" i="1" dirty="0">
                <a:latin typeface="+mj-lt"/>
              </a:rPr>
              <a:t>Ann. Phys.</a:t>
            </a:r>
            <a:r>
              <a:rPr lang="en-US" sz="1200" dirty="0">
                <a:latin typeface="+mj-lt"/>
              </a:rPr>
              <a:t> </a:t>
            </a:r>
            <a:r>
              <a:rPr lang="en-US" sz="1200" b="1" dirty="0">
                <a:latin typeface="+mj-lt"/>
              </a:rPr>
              <a:t>1948</a:t>
            </a:r>
            <a:r>
              <a:rPr lang="en-US" sz="1200" dirty="0">
                <a:latin typeface="+mj-lt"/>
              </a:rPr>
              <a:t>, </a:t>
            </a:r>
            <a:r>
              <a:rPr lang="en-US" sz="1200" i="1" dirty="0">
                <a:latin typeface="+mj-lt"/>
              </a:rPr>
              <a:t>437</a:t>
            </a:r>
            <a:r>
              <a:rPr lang="en-US" sz="1200" dirty="0">
                <a:latin typeface="+mj-lt"/>
              </a:rPr>
              <a:t>, 55-75</a:t>
            </a:r>
            <a:endParaRPr lang="en-US" sz="1200" dirty="0" smtClean="0">
              <a:latin typeface="+mj-lt"/>
            </a:endParaRPr>
          </a:p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200" dirty="0" smtClean="0">
                <a:latin typeface="+mj-lt"/>
              </a:rPr>
              <a:t>Bardeen</a:t>
            </a:r>
            <a:r>
              <a:rPr lang="en-US" sz="1200" dirty="0">
                <a:latin typeface="+mj-lt"/>
              </a:rPr>
              <a:t>, C. J</a:t>
            </a:r>
            <a:r>
              <a:rPr lang="en-US" sz="1200" dirty="0" smtClean="0">
                <a:latin typeface="+mj-lt"/>
              </a:rPr>
              <a:t>. </a:t>
            </a:r>
            <a:r>
              <a:rPr lang="en-US" sz="1200" i="1" dirty="0" err="1">
                <a:latin typeface="+mj-lt"/>
              </a:rPr>
              <a:t>Annu</a:t>
            </a:r>
            <a:r>
              <a:rPr lang="en-US" sz="1200" i="1" dirty="0">
                <a:latin typeface="+mj-lt"/>
              </a:rPr>
              <a:t>. Rev. Phys. Chem.</a:t>
            </a:r>
            <a:r>
              <a:rPr lang="en-US" sz="1200" dirty="0">
                <a:latin typeface="+mj-lt"/>
              </a:rPr>
              <a:t> </a:t>
            </a:r>
            <a:r>
              <a:rPr lang="en-US" sz="1200" b="1" dirty="0">
                <a:latin typeface="+mj-lt"/>
              </a:rPr>
              <a:t>2014</a:t>
            </a:r>
            <a:r>
              <a:rPr lang="en-US" sz="1200" dirty="0">
                <a:latin typeface="+mj-lt"/>
              </a:rPr>
              <a:t>, </a:t>
            </a:r>
            <a:r>
              <a:rPr lang="en-US" sz="1200" i="1" dirty="0">
                <a:latin typeface="+mj-lt"/>
              </a:rPr>
              <a:t>65</a:t>
            </a:r>
            <a:r>
              <a:rPr lang="en-US" sz="1200" dirty="0">
                <a:latin typeface="+mj-lt"/>
              </a:rPr>
              <a:t>, 127-148</a:t>
            </a:r>
            <a:r>
              <a:rPr lang="en-US" sz="1200" dirty="0" smtClean="0">
                <a:latin typeface="+mj-lt"/>
              </a:rPr>
              <a:t>.</a:t>
            </a:r>
          </a:p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200" dirty="0" smtClean="0">
                <a:latin typeface="+mj-lt"/>
              </a:rPr>
              <a:t>Groff, L. C., Jiang, Y., Wang X., and McNeill, J. D. </a:t>
            </a:r>
            <a:r>
              <a:rPr lang="en-US" sz="1200" b="1" dirty="0" smtClean="0">
                <a:latin typeface="+mj-lt"/>
              </a:rPr>
              <a:t>2015</a:t>
            </a:r>
            <a:r>
              <a:rPr lang="en-US" sz="1200" dirty="0" smtClean="0">
                <a:latin typeface="+mj-lt"/>
              </a:rPr>
              <a:t>, in final preparation.</a:t>
            </a:r>
            <a:endParaRPr lang="en-US" sz="1200" b="1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14298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i="1" dirty="0" smtClean="0">
                <a:solidFill>
                  <a:srgbClr val="7030A0"/>
                </a:solidFill>
                <a:latin typeface="Helvetica" pitchFamily="34" charset="0"/>
              </a:rPr>
              <a:t>Lattice Modeling Results</a:t>
            </a:r>
            <a:endParaRPr lang="en-US" sz="2800" dirty="0">
              <a:latin typeface="Helvetica" pitchFamily="34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0" y="1295400"/>
            <a:ext cx="4456390" cy="5181600"/>
          </a:xfrm>
        </p:spPr>
        <p:txBody>
          <a:bodyPr>
            <a:normAutofit fontScale="70000" lnSpcReduction="20000"/>
          </a:bodyPr>
          <a:lstStyle/>
          <a:p>
            <a:pPr>
              <a:buClr>
                <a:srgbClr val="7030A0"/>
              </a:buClr>
            </a:pPr>
            <a:r>
              <a:rPr lang="en-US" sz="2900" dirty="0" smtClean="0">
                <a:latin typeface="Helvetica" panose="020B0500000000000000" pitchFamily="34" charset="0"/>
              </a:rPr>
              <a:t>Model reproduces experimental </a:t>
            </a:r>
            <a:r>
              <a:rPr lang="en-US" sz="2900" i="1" dirty="0" smtClean="0">
                <a:latin typeface="Symbol" panose="05050102010706020507" pitchFamily="18" charset="2"/>
              </a:rPr>
              <a:t>h</a:t>
            </a:r>
            <a:r>
              <a:rPr lang="en-US" sz="2900" dirty="0" smtClean="0">
                <a:latin typeface="Helvetica" panose="020B0500000000000000" pitchFamily="34" charset="0"/>
              </a:rPr>
              <a:t>, </a:t>
            </a:r>
            <a:r>
              <a:rPr lang="en-US" sz="2900" dirty="0" smtClean="0">
                <a:latin typeface="Symbol" panose="05050102010706020507" pitchFamily="18" charset="2"/>
              </a:rPr>
              <a:t>t</a:t>
            </a:r>
            <a:r>
              <a:rPr lang="en-US" sz="2900" dirty="0" smtClean="0">
                <a:latin typeface="Helvetica" panose="020B0500000000000000" pitchFamily="34" charset="0"/>
              </a:rPr>
              <a:t> well</a:t>
            </a:r>
          </a:p>
          <a:p>
            <a:pPr lvl="1">
              <a:buClr>
                <a:srgbClr val="7030A0"/>
              </a:buClr>
            </a:pPr>
            <a:r>
              <a:rPr lang="en-US" sz="2600" dirty="0" smtClean="0">
                <a:latin typeface="Helvetica" panose="020B0500000000000000" pitchFamily="34" charset="0"/>
              </a:rPr>
              <a:t>For low to moderate %THF</a:t>
            </a:r>
          </a:p>
          <a:p>
            <a:pPr lvl="1">
              <a:buClr>
                <a:srgbClr val="7030A0"/>
              </a:buClr>
            </a:pPr>
            <a:r>
              <a:rPr lang="en-US" sz="2600" i="1" dirty="0" smtClean="0">
                <a:latin typeface="Symbol" panose="05050102010706020507" pitchFamily="18" charset="2"/>
              </a:rPr>
              <a:t>b</a:t>
            </a:r>
            <a:r>
              <a:rPr lang="en-US" sz="2600" dirty="0" smtClean="0">
                <a:latin typeface="Helvetica" panose="020B0500000000000000" pitchFamily="34" charset="0"/>
              </a:rPr>
              <a:t> reproduced well for PFBT</a:t>
            </a:r>
          </a:p>
          <a:p>
            <a:pPr>
              <a:buClr>
                <a:srgbClr val="7030A0"/>
              </a:buClr>
            </a:pPr>
            <a:r>
              <a:rPr lang="en-US" sz="2900" dirty="0" smtClean="0">
                <a:latin typeface="Helvetica" panose="020B0500000000000000" pitchFamily="34" charset="0"/>
              </a:rPr>
              <a:t>Model/experiment divergence at mid/high THF concentrations </a:t>
            </a:r>
          </a:p>
          <a:p>
            <a:pPr lvl="1">
              <a:buClr>
                <a:srgbClr val="7030A0"/>
              </a:buClr>
            </a:pPr>
            <a:r>
              <a:rPr lang="en-US" sz="2500" dirty="0" smtClean="0">
                <a:latin typeface="Helvetica" panose="020B0500000000000000" pitchFamily="34" charset="0"/>
              </a:rPr>
              <a:t>ascribed to dynamic </a:t>
            </a:r>
            <a:r>
              <a:rPr lang="en-US" sz="2500" dirty="0" err="1" smtClean="0">
                <a:latin typeface="Helvetica" panose="020B0500000000000000" pitchFamily="34" charset="0"/>
              </a:rPr>
              <a:t>equilibrum</a:t>
            </a:r>
            <a:endParaRPr lang="en-US" sz="2500" dirty="0" smtClean="0">
              <a:latin typeface="Helvetica" panose="020B0500000000000000" pitchFamily="34" charset="0"/>
            </a:endParaRPr>
          </a:p>
          <a:p>
            <a:pPr lvl="1">
              <a:buClr>
                <a:srgbClr val="7030A0"/>
              </a:buClr>
            </a:pPr>
            <a:r>
              <a:rPr lang="en-US" sz="2500" dirty="0" smtClean="0">
                <a:latin typeface="Helvetica" panose="020B0500000000000000" pitchFamily="34" charset="0"/>
              </a:rPr>
              <a:t>absence of nanoparticle dissociation in model</a:t>
            </a:r>
          </a:p>
          <a:p>
            <a:pPr>
              <a:buClr>
                <a:srgbClr val="7030A0"/>
              </a:buClr>
            </a:pPr>
            <a:r>
              <a:rPr lang="en-US" sz="2900" dirty="0" smtClean="0">
                <a:latin typeface="Helvetica" panose="020B0500000000000000" pitchFamily="34" charset="0"/>
              </a:rPr>
              <a:t>Energy transfer rate constants extracted from </a:t>
            </a:r>
            <a:r>
              <a:rPr lang="en-US" sz="2900" i="1" dirty="0" smtClean="0">
                <a:latin typeface="Helvetica" panose="020B0500000000000000" pitchFamily="34" charset="0"/>
              </a:rPr>
              <a:t>p</a:t>
            </a:r>
            <a:r>
              <a:rPr lang="en-US" sz="2900" i="1" baseline="-25000" dirty="0" smtClean="0">
                <a:latin typeface="Helvetica" panose="020B0500000000000000" pitchFamily="34" charset="0"/>
              </a:rPr>
              <a:t>et</a:t>
            </a:r>
          </a:p>
          <a:p>
            <a:pPr lvl="1">
              <a:buClr>
                <a:srgbClr val="7030A0"/>
              </a:buClr>
            </a:pPr>
            <a:r>
              <a:rPr lang="en-US" sz="2600" dirty="0" smtClean="0">
                <a:latin typeface="Helvetica" panose="020B0500000000000000" pitchFamily="34" charset="0"/>
              </a:rPr>
              <a:t>CPN ET rate constants 10-60x higher than polymer ET rate constants</a:t>
            </a:r>
          </a:p>
          <a:p>
            <a:pPr lvl="1">
              <a:buClr>
                <a:srgbClr val="7030A0"/>
              </a:buClr>
            </a:pPr>
            <a:r>
              <a:rPr lang="en-US" sz="2600" dirty="0" smtClean="0">
                <a:latin typeface="Helvetica" panose="020B0500000000000000" pitchFamily="34" charset="0"/>
              </a:rPr>
              <a:t>Agrees with experimental anisotropy fit results</a:t>
            </a:r>
            <a:endParaRPr lang="en-US" sz="2600" i="1" baseline="-25000" dirty="0">
              <a:latin typeface="Helvetica" panose="020B0500000000000000" pitchFamily="34" charset="0"/>
            </a:endParaRPr>
          </a:p>
          <a:p>
            <a:pPr lvl="1">
              <a:buClr>
                <a:srgbClr val="7030A0"/>
              </a:buClr>
            </a:pPr>
            <a:r>
              <a:rPr lang="en-US" sz="2600" dirty="0" smtClean="0">
                <a:latin typeface="Helvetica" panose="020B0500000000000000" pitchFamily="34" charset="0"/>
              </a:rPr>
              <a:t>Agrees qualitatively with Förster exciton diffusion theory</a:t>
            </a:r>
          </a:p>
          <a:p>
            <a:pPr lvl="2">
              <a:buClr>
                <a:srgbClr val="7030A0"/>
              </a:buClr>
            </a:pPr>
            <a:r>
              <a:rPr lang="en-US" sz="2300" dirty="0" smtClean="0">
                <a:latin typeface="Helvetica" panose="020B0500000000000000" pitchFamily="34" charset="0"/>
              </a:rPr>
              <a:t>Reduced chromophore number density reduces ET rate</a:t>
            </a:r>
          </a:p>
          <a:p>
            <a:pPr marL="400050" lvl="2" indent="0">
              <a:buClr>
                <a:srgbClr val="7030A0"/>
              </a:buClr>
              <a:buNone/>
            </a:pPr>
            <a:endParaRPr lang="en-US" sz="2500" dirty="0">
              <a:latin typeface="Helvetica" panose="020B0500000000000000" pitchFamily="34" charset="0"/>
            </a:endParaRPr>
          </a:p>
          <a:p>
            <a:pPr>
              <a:buClr>
                <a:srgbClr val="7030A0"/>
              </a:buClr>
            </a:pPr>
            <a:endParaRPr lang="en-US" sz="3400" i="1" baseline="-25000" dirty="0" smtClean="0">
              <a:latin typeface="Helvetica" panose="020B0500000000000000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0"/>
            <a:ext cx="19917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400" i="1" dirty="0" smtClean="0">
                <a:solidFill>
                  <a:prstClr val="black"/>
                </a:solidFill>
                <a:latin typeface="Calibri"/>
              </a:rPr>
              <a:t>Solvent-Induced Swelling</a:t>
            </a:r>
            <a:endParaRPr lang="en-US" sz="1400" i="1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1AE44-6B36-4843-8301-1082FF55F75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3" name="Picture 11" descr="academicSymbolWdm_copur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6238" y="115888"/>
            <a:ext cx="1960562" cy="417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 descr="C:\Users\Louis\Desktop\Simulations\2014-Lattice Gas Model\Jason Code Results\SwellingPaper SimFig MEHPPV.jp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9156" y="1704974"/>
            <a:ext cx="4539696" cy="1800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Picture 17" descr="C:\Users\Louis\Desktop\Simulations\2014-Lattice Gas Model\Jason Code Results\SwellingPaper SimFig PFBT.jp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4060134"/>
            <a:ext cx="4618566" cy="1807266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/>
          <p:cNvSpPr txBox="1"/>
          <p:nvPr/>
        </p:nvSpPr>
        <p:spPr>
          <a:xfrm>
            <a:off x="-10525" y="6400800"/>
            <a:ext cx="48111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latin typeface="+mn-lt"/>
              </a:rPr>
              <a:t>Bardeen, C. J. </a:t>
            </a:r>
            <a:r>
              <a:rPr lang="en-US" sz="1200" i="1" dirty="0" err="1">
                <a:latin typeface="+mn-lt"/>
              </a:rPr>
              <a:t>Annu</a:t>
            </a:r>
            <a:r>
              <a:rPr lang="en-US" sz="1200" i="1" dirty="0">
                <a:latin typeface="+mn-lt"/>
              </a:rPr>
              <a:t>. Rev. Phys. Chem.</a:t>
            </a:r>
            <a:r>
              <a:rPr lang="en-US" sz="1200" dirty="0">
                <a:latin typeface="+mn-lt"/>
              </a:rPr>
              <a:t> </a:t>
            </a:r>
            <a:r>
              <a:rPr lang="en-US" sz="1200" b="1" dirty="0">
                <a:latin typeface="+mn-lt"/>
              </a:rPr>
              <a:t>2014</a:t>
            </a:r>
            <a:r>
              <a:rPr lang="en-US" sz="1200" dirty="0">
                <a:latin typeface="+mn-lt"/>
              </a:rPr>
              <a:t>, </a:t>
            </a:r>
            <a:r>
              <a:rPr lang="en-US" sz="1200" i="1" dirty="0">
                <a:latin typeface="+mn-lt"/>
              </a:rPr>
              <a:t>65</a:t>
            </a:r>
            <a:r>
              <a:rPr lang="en-US" sz="1200" dirty="0">
                <a:latin typeface="+mn-lt"/>
              </a:rPr>
              <a:t>, 127-148.</a:t>
            </a:r>
          </a:p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200" dirty="0" smtClean="0">
                <a:latin typeface="+mn-lt"/>
              </a:rPr>
              <a:t>Groff, L. C., Jiang, Y., Wang, X., and McNeill, J. D. </a:t>
            </a:r>
            <a:r>
              <a:rPr lang="en-US" sz="1200" b="1" dirty="0" smtClean="0">
                <a:latin typeface="+mn-lt"/>
              </a:rPr>
              <a:t>2015</a:t>
            </a:r>
            <a:r>
              <a:rPr lang="en-US" sz="1200" dirty="0" smtClean="0">
                <a:latin typeface="+mn-lt"/>
              </a:rPr>
              <a:t>, In final preparation.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517113" y="1295400"/>
            <a:ext cx="2864887" cy="369332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vert="horz" wrap="none" rtlCol="0">
            <a:spAutoFit/>
          </a:bodyPr>
          <a:lstStyle/>
          <a:p>
            <a:r>
              <a:rPr lang="en-US" b="1" i="1" dirty="0" smtClean="0">
                <a:latin typeface="Helvetica" panose="020B0500000000000000" pitchFamily="34" charset="0"/>
              </a:rPr>
              <a:t>MEH-PPV Model Results</a:t>
            </a:r>
            <a:endParaRPr lang="en-US" b="1" i="1" dirty="0">
              <a:latin typeface="Helvetica" panose="020B0500000000000000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791200" y="3657600"/>
            <a:ext cx="2416046" cy="369332"/>
          </a:xfrm>
          <a:prstGeom prst="rect">
            <a:avLst/>
          </a:prstGeom>
          <a:solidFill>
            <a:srgbClr val="FFC000"/>
          </a:solidFill>
        </p:spPr>
        <p:txBody>
          <a:bodyPr vert="horz" wrap="none" rtlCol="0">
            <a:spAutoFit/>
          </a:bodyPr>
          <a:lstStyle/>
          <a:p>
            <a:r>
              <a:rPr lang="en-US" b="1" i="1" dirty="0" smtClean="0">
                <a:latin typeface="Helvetica" panose="020B0500000000000000" pitchFamily="34" charset="0"/>
              </a:rPr>
              <a:t>PFBT Model Results</a:t>
            </a:r>
            <a:endParaRPr lang="en-US" b="1" i="1" dirty="0">
              <a:latin typeface="Helvetica" panose="020B0500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0801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i="1" dirty="0" smtClean="0">
                <a:solidFill>
                  <a:srgbClr val="7030A0"/>
                </a:solidFill>
                <a:latin typeface="Helvetica" pitchFamily="34" charset="0"/>
              </a:rPr>
              <a:t>Fluorescence Quantum </a:t>
            </a:r>
            <a:br>
              <a:rPr lang="en-US" sz="2800" b="1" i="1" dirty="0" smtClean="0">
                <a:solidFill>
                  <a:srgbClr val="7030A0"/>
                </a:solidFill>
                <a:latin typeface="Helvetica" pitchFamily="34" charset="0"/>
              </a:rPr>
            </a:br>
            <a:r>
              <a:rPr lang="en-US" sz="2800" b="1" i="1" dirty="0" smtClean="0">
                <a:solidFill>
                  <a:srgbClr val="7030A0"/>
                </a:solidFill>
                <a:latin typeface="Helvetica" pitchFamily="34" charset="0"/>
              </a:rPr>
              <a:t>Yield/</a:t>
            </a:r>
            <a:r>
              <a:rPr lang="en-US" sz="2800" b="1" i="1" dirty="0" err="1" smtClean="0">
                <a:solidFill>
                  <a:srgbClr val="7030A0"/>
                </a:solidFill>
                <a:latin typeface="Helvetica" pitchFamily="34" charset="0"/>
              </a:rPr>
              <a:t>Exciton</a:t>
            </a:r>
            <a:r>
              <a:rPr lang="en-US" sz="2800" b="1" i="1" dirty="0" smtClean="0">
                <a:solidFill>
                  <a:srgbClr val="7030A0"/>
                </a:solidFill>
                <a:latin typeface="Helvetica" pitchFamily="34" charset="0"/>
              </a:rPr>
              <a:t> Mobility Tradeoff</a:t>
            </a:r>
            <a:endParaRPr lang="en-US" sz="2800" b="1" i="1" dirty="0">
              <a:solidFill>
                <a:srgbClr val="7030A0"/>
              </a:solidFill>
              <a:latin typeface="Helvetica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Clr>
                <a:srgbClr val="7030A0"/>
              </a:buClr>
            </a:pPr>
            <a:r>
              <a:rPr lang="en-US" sz="2800" dirty="0" err="1" smtClean="0">
                <a:latin typeface="Helvetica" panose="020B0500000000000000" pitchFamily="34" charset="0"/>
              </a:rPr>
              <a:t>k</a:t>
            </a:r>
            <a:r>
              <a:rPr lang="en-US" sz="2800" baseline="-25000" dirty="0" err="1" smtClean="0">
                <a:latin typeface="Helvetica" panose="020B0500000000000000" pitchFamily="34" charset="0"/>
              </a:rPr>
              <a:t>et</a:t>
            </a:r>
            <a:r>
              <a:rPr lang="en-US" sz="2800" dirty="0" smtClean="0">
                <a:latin typeface="Helvetica" panose="020B0500000000000000" pitchFamily="34" charset="0"/>
              </a:rPr>
              <a:t> is ~2x higher for MEH-PPV CPNs compared to PFBT CPNs</a:t>
            </a:r>
          </a:p>
          <a:p>
            <a:pPr lvl="1">
              <a:buClr>
                <a:srgbClr val="7030A0"/>
              </a:buClr>
            </a:pPr>
            <a:r>
              <a:rPr lang="en-US" sz="2400" dirty="0" smtClean="0">
                <a:latin typeface="Helvetica" panose="020B0500000000000000" pitchFamily="34" charset="0"/>
              </a:rPr>
              <a:t>Due to stronger transition dipole coupling in MEH-PPV</a:t>
            </a:r>
          </a:p>
          <a:p>
            <a:pPr>
              <a:buClr>
                <a:srgbClr val="7030A0"/>
              </a:buClr>
            </a:pPr>
            <a:r>
              <a:rPr lang="en-US" sz="2800" dirty="0" smtClean="0">
                <a:latin typeface="Symbol" panose="05050102010706020507" pitchFamily="18" charset="2"/>
              </a:rPr>
              <a:t>F</a:t>
            </a:r>
            <a:r>
              <a:rPr lang="en-US" sz="2800" dirty="0" smtClean="0">
                <a:latin typeface="Helvetica" panose="020B0500000000000000" pitchFamily="34" charset="0"/>
              </a:rPr>
              <a:t> is ~4x higher for PFBT CPNs compared to MEH-PPV CPNs</a:t>
            </a:r>
          </a:p>
          <a:p>
            <a:pPr lvl="1">
              <a:buClr>
                <a:srgbClr val="7030A0"/>
              </a:buClr>
            </a:pPr>
            <a:r>
              <a:rPr lang="en-US" sz="2400" dirty="0" smtClean="0">
                <a:latin typeface="Helvetica" panose="020B0500000000000000" pitchFamily="34" charset="0"/>
              </a:rPr>
              <a:t>Weaker coupling/more isolated </a:t>
            </a:r>
            <a:r>
              <a:rPr lang="en-US" sz="2400" dirty="0" err="1" smtClean="0">
                <a:latin typeface="Helvetica" panose="020B0500000000000000" pitchFamily="34" charset="0"/>
              </a:rPr>
              <a:t>chromophores</a:t>
            </a:r>
            <a:endParaRPr lang="en-US" sz="2400" dirty="0" smtClean="0">
              <a:latin typeface="Helvetica" panose="020B0500000000000000" pitchFamily="34" charset="0"/>
            </a:endParaRPr>
          </a:p>
          <a:p>
            <a:pPr>
              <a:buClr>
                <a:srgbClr val="7030A0"/>
              </a:buClr>
            </a:pPr>
            <a:r>
              <a:rPr lang="en-US" sz="2800" dirty="0" smtClean="0">
                <a:latin typeface="Helvetica" panose="020B0500000000000000" pitchFamily="34" charset="0"/>
              </a:rPr>
              <a:t>Increased </a:t>
            </a:r>
            <a:r>
              <a:rPr lang="en-US" sz="2800" dirty="0" err="1" smtClean="0">
                <a:latin typeface="Helvetica" panose="020B0500000000000000" pitchFamily="34" charset="0"/>
              </a:rPr>
              <a:t>exciton</a:t>
            </a:r>
            <a:r>
              <a:rPr lang="en-US" sz="2800" dirty="0" smtClean="0">
                <a:latin typeface="Helvetica" panose="020B0500000000000000" pitchFamily="34" charset="0"/>
              </a:rPr>
              <a:t> motion efficiently funnels </a:t>
            </a:r>
            <a:r>
              <a:rPr lang="en-US" sz="2800" dirty="0" err="1" smtClean="0">
                <a:latin typeface="Helvetica" panose="020B0500000000000000" pitchFamily="34" charset="0"/>
              </a:rPr>
              <a:t>excitons</a:t>
            </a:r>
            <a:r>
              <a:rPr lang="en-US" sz="2800" dirty="0" smtClean="0">
                <a:latin typeface="Helvetica" panose="020B0500000000000000" pitchFamily="34" charset="0"/>
              </a:rPr>
              <a:t> to defect quenchers</a:t>
            </a:r>
          </a:p>
          <a:p>
            <a:pPr lvl="1">
              <a:buClr>
                <a:srgbClr val="7030A0"/>
              </a:buClr>
            </a:pPr>
            <a:r>
              <a:rPr lang="en-US" sz="2400" dirty="0" smtClean="0">
                <a:latin typeface="Helvetica" panose="020B0500000000000000" pitchFamily="34" charset="0"/>
              </a:rPr>
              <a:t>Reduction in lifetime</a:t>
            </a:r>
          </a:p>
          <a:p>
            <a:pPr lvl="1">
              <a:buClr>
                <a:srgbClr val="7030A0"/>
              </a:buClr>
            </a:pPr>
            <a:r>
              <a:rPr lang="en-US" sz="2400" dirty="0" smtClean="0">
                <a:latin typeface="Helvetica" panose="020B0500000000000000" pitchFamily="34" charset="0"/>
              </a:rPr>
              <a:t>Reduction in </a:t>
            </a:r>
            <a:r>
              <a:rPr lang="en-US" sz="2400" dirty="0" smtClean="0">
                <a:latin typeface="Symbol" panose="05050102010706020507" pitchFamily="18" charset="2"/>
              </a:rPr>
              <a:t>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1AE44-6B36-4843-8301-1082FF55F75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45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11" descr="academicSymbolWdm_copur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6238" y="115888"/>
            <a:ext cx="1960562" cy="417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0" y="0"/>
            <a:ext cx="19917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400" i="1" dirty="0" smtClean="0">
                <a:solidFill>
                  <a:prstClr val="black"/>
                </a:solidFill>
                <a:latin typeface="Calibri"/>
              </a:rPr>
              <a:t>Solvent-Induced Swelling</a:t>
            </a:r>
            <a:endParaRPr lang="en-US" sz="1400" i="1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6611779"/>
            <a:ext cx="47762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200" dirty="0" smtClean="0">
                <a:latin typeface="+mn-lt"/>
              </a:rPr>
              <a:t>Groff, L. C., Jiang, Y., Wang, X., and McNeill, J. D. </a:t>
            </a:r>
            <a:r>
              <a:rPr lang="en-US" sz="1200" b="1" dirty="0" smtClean="0">
                <a:latin typeface="+mn-lt"/>
              </a:rPr>
              <a:t>2015</a:t>
            </a:r>
            <a:r>
              <a:rPr lang="en-US" sz="1200" dirty="0" smtClean="0">
                <a:latin typeface="+mn-lt"/>
              </a:rPr>
              <a:t>, In final preparation.</a:t>
            </a:r>
          </a:p>
        </p:txBody>
      </p:sp>
    </p:spTree>
    <p:extLst>
      <p:ext uri="{BB962C8B-B14F-4D97-AF65-F5344CB8AC3E}">
        <p14:creationId xmlns:p14="http://schemas.microsoft.com/office/powerpoint/2010/main" val="3673157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i="1" dirty="0" smtClean="0">
                <a:solidFill>
                  <a:srgbClr val="7030A0"/>
                </a:solidFill>
                <a:latin typeface="Helvetica" pitchFamily="34" charset="0"/>
              </a:rPr>
              <a:t>Summary</a:t>
            </a:r>
            <a:endParaRPr lang="en-US" sz="2800" b="1" i="1" dirty="0">
              <a:solidFill>
                <a:srgbClr val="7030A0"/>
              </a:solidFill>
              <a:latin typeface="Helvetica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724400"/>
          </a:xfrm>
        </p:spPr>
        <p:txBody>
          <a:bodyPr>
            <a:normAutofit fontScale="85000" lnSpcReduction="10000"/>
          </a:bodyPr>
          <a:lstStyle/>
          <a:p>
            <a:pPr>
              <a:buClr>
                <a:srgbClr val="7030A0"/>
              </a:buClr>
            </a:pPr>
            <a:r>
              <a:rPr lang="en-US" dirty="0" smtClean="0">
                <a:latin typeface="Helvetica" panose="020B0500000000000000" pitchFamily="34" charset="0"/>
              </a:rPr>
              <a:t>Successfully prepared </a:t>
            </a:r>
            <a:r>
              <a:rPr lang="en-US" dirty="0" err="1" smtClean="0">
                <a:latin typeface="Helvetica" panose="020B0500000000000000" pitchFamily="34" charset="0"/>
              </a:rPr>
              <a:t>redshifted</a:t>
            </a:r>
            <a:r>
              <a:rPr lang="en-US" dirty="0" smtClean="0">
                <a:latin typeface="Helvetica" panose="020B0500000000000000" pitchFamily="34" charset="0"/>
              </a:rPr>
              <a:t> PFBT CPNs with high </a:t>
            </a:r>
            <a:r>
              <a:rPr lang="en-US" dirty="0" smtClean="0">
                <a:latin typeface="Symbol" panose="05050102010706020507" pitchFamily="18" charset="2"/>
              </a:rPr>
              <a:t>F</a:t>
            </a:r>
          </a:p>
          <a:p>
            <a:pPr>
              <a:buClr>
                <a:srgbClr val="7030A0"/>
              </a:buClr>
            </a:pPr>
            <a:r>
              <a:rPr lang="en-US" dirty="0" smtClean="0">
                <a:latin typeface="Helvetica" panose="020B0500000000000000" pitchFamily="34" charset="0"/>
              </a:rPr>
              <a:t>Determined L</a:t>
            </a:r>
            <a:r>
              <a:rPr lang="en-US" baseline="-25000" dirty="0" smtClean="0">
                <a:latin typeface="Helvetica" panose="020B0500000000000000" pitchFamily="34" charset="0"/>
              </a:rPr>
              <a:t>D </a:t>
            </a:r>
            <a:r>
              <a:rPr lang="en-US" dirty="0" smtClean="0">
                <a:latin typeface="Helvetica" panose="020B0500000000000000" pitchFamily="34" charset="0"/>
              </a:rPr>
              <a:t>~12 nm for PFBT</a:t>
            </a:r>
          </a:p>
          <a:p>
            <a:pPr>
              <a:buClr>
                <a:srgbClr val="7030A0"/>
              </a:buClr>
            </a:pPr>
            <a:r>
              <a:rPr lang="en-US" dirty="0" smtClean="0">
                <a:latin typeface="Helvetica" panose="020B0500000000000000" pitchFamily="34" charset="0"/>
              </a:rPr>
              <a:t>Successfully used solvent-induced swelling to probe rates of exciton mobility using FAD</a:t>
            </a:r>
          </a:p>
          <a:p>
            <a:pPr>
              <a:buClr>
                <a:srgbClr val="7030A0"/>
              </a:buClr>
            </a:pPr>
            <a:r>
              <a:rPr lang="en-US" dirty="0" smtClean="0">
                <a:latin typeface="Helvetica" panose="020B0500000000000000" pitchFamily="34" charset="0"/>
              </a:rPr>
              <a:t>Multiple energy transfer amplified 10x-60x in CPNs versus polymer in solution</a:t>
            </a:r>
          </a:p>
          <a:p>
            <a:pPr>
              <a:buClr>
                <a:srgbClr val="7030A0"/>
              </a:buClr>
            </a:pPr>
            <a:r>
              <a:rPr lang="en-US" dirty="0" smtClean="0">
                <a:latin typeface="Helvetica" panose="020B0500000000000000" pitchFamily="34" charset="0"/>
              </a:rPr>
              <a:t>Lattice model results match well assuming oxidized defect quenchers</a:t>
            </a:r>
          </a:p>
          <a:p>
            <a:pPr>
              <a:buClr>
                <a:srgbClr val="7030A0"/>
              </a:buClr>
            </a:pPr>
            <a:r>
              <a:rPr lang="en-US" dirty="0" smtClean="0">
                <a:latin typeface="Helvetica" panose="020B0500000000000000" pitchFamily="34" charset="0"/>
              </a:rPr>
              <a:t>Tradeoff between mobility and </a:t>
            </a:r>
            <a:r>
              <a:rPr lang="en-US" dirty="0" smtClean="0">
                <a:latin typeface="Symbol" panose="05050102010706020507" pitchFamily="18" charset="2"/>
              </a:rPr>
              <a:t>F</a:t>
            </a:r>
            <a:r>
              <a:rPr lang="en-US" dirty="0" smtClean="0">
                <a:latin typeface="Helvetica" panose="020B0500000000000000" pitchFamily="34" charset="0"/>
              </a:rPr>
              <a:t> can be exploited for improvement of organic semiconductor devices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1AE44-6B36-4843-8301-1082FF55F75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11" descr="academicSymbolWdm_copur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6238" y="115888"/>
            <a:ext cx="1960562" cy="417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99403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i="1" dirty="0" smtClean="0">
                <a:solidFill>
                  <a:srgbClr val="7030A0"/>
                </a:solidFill>
                <a:latin typeface="Helvetica" pitchFamily="34" charset="0"/>
              </a:rPr>
              <a:t>Acknowledgments</a:t>
            </a:r>
            <a:endParaRPr lang="en-US" sz="2800" b="1" i="1" dirty="0">
              <a:solidFill>
                <a:srgbClr val="7030A0"/>
              </a:solidFill>
              <a:latin typeface="Helvetica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Dr. Jason McNeill</a:t>
            </a:r>
          </a:p>
          <a:p>
            <a:r>
              <a:rPr lang="en-US" dirty="0"/>
              <a:t>McNeill Group</a:t>
            </a:r>
          </a:p>
          <a:p>
            <a:pPr lvl="1"/>
            <a:r>
              <a:rPr lang="en-US" dirty="0"/>
              <a:t>Xiaoli </a:t>
            </a:r>
            <a:r>
              <a:rPr lang="en-US" dirty="0" smtClean="0"/>
              <a:t>Wang</a:t>
            </a:r>
            <a:endParaRPr lang="en-US" dirty="0"/>
          </a:p>
          <a:p>
            <a:pPr lvl="1"/>
            <a:r>
              <a:rPr lang="en-US" dirty="0"/>
              <a:t>Yifei </a:t>
            </a:r>
            <a:r>
              <a:rPr lang="en-US" dirty="0" smtClean="0"/>
              <a:t>Jiang</a:t>
            </a:r>
            <a:endParaRPr lang="en-US" dirty="0"/>
          </a:p>
          <a:p>
            <a:r>
              <a:rPr lang="en-US" dirty="0" smtClean="0"/>
              <a:t>NSF, NIH</a:t>
            </a:r>
          </a:p>
          <a:p>
            <a:r>
              <a:rPr lang="en-US" dirty="0" smtClean="0"/>
              <a:t>Clemson University Department of Chemistry</a:t>
            </a:r>
          </a:p>
          <a:p>
            <a:r>
              <a:rPr lang="en-US" dirty="0" smtClean="0"/>
              <a:t>You for your time and patience!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1AE44-6B36-4843-8301-1082FF55F75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11" descr="academicSymbolWdm_copur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6238" y="115888"/>
            <a:ext cx="1960562" cy="417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4" name="Picture 4" descr="National Science Foundation - Where Discoveries Begi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2133600"/>
            <a:ext cx="504851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6" name="Picture 6" descr="National Institutes of Health (NIH) - Turning Discovery into Health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4300" y="3229708"/>
            <a:ext cx="5067300" cy="779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0" y="6400800"/>
            <a:ext cx="14226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200" dirty="0" smtClean="0">
                <a:latin typeface="+mn-lt"/>
              </a:rPr>
              <a:t>http://www.nsf.gov</a:t>
            </a:r>
          </a:p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200" dirty="0" smtClean="0">
                <a:latin typeface="+mn-lt"/>
              </a:rPr>
              <a:t>http://www.nih.gov</a:t>
            </a:r>
          </a:p>
        </p:txBody>
      </p:sp>
    </p:spTree>
    <p:extLst>
      <p:ext uri="{BB962C8B-B14F-4D97-AF65-F5344CB8AC3E}">
        <p14:creationId xmlns:p14="http://schemas.microsoft.com/office/powerpoint/2010/main" val="139551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en-US" sz="2800" b="1" i="1" dirty="0">
              <a:solidFill>
                <a:srgbClr val="7030A0"/>
              </a:solidFill>
              <a:latin typeface="Helvetica" panose="020B0500000000000000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8000" b="1" i="1" dirty="0">
                <a:solidFill>
                  <a:srgbClr val="7030A0"/>
                </a:solidFill>
                <a:latin typeface="Helvetica" panose="020B0500000000000000" pitchFamily="34" charset="0"/>
              </a:rPr>
              <a:t>Backup slides</a:t>
            </a:r>
            <a:endParaRPr lang="en-US" sz="8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1AE44-6B36-4843-8301-1082FF55F75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579919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138" name="Rectangle 2"/>
          <p:cNvSpPr>
            <a:spLocks noChangeArrowheads="1"/>
          </p:cNvSpPr>
          <p:nvPr/>
        </p:nvSpPr>
        <p:spPr bwMode="auto">
          <a:xfrm>
            <a:off x="0" y="76200"/>
            <a:ext cx="91440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 eaLnBrk="1" hangingPunct="1"/>
            <a:r>
              <a:rPr lang="en-US" sz="3200" b="1">
                <a:solidFill>
                  <a:srgbClr val="000066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Why are the particles nearly spherical?</a:t>
            </a:r>
          </a:p>
        </p:txBody>
      </p:sp>
      <p:pic>
        <p:nvPicPr>
          <p:cNvPr id="347139" name="Picture 3" descr="fig1v1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794"/>
          <a:stretch>
            <a:fillRect/>
          </a:stretch>
        </p:blipFill>
        <p:spPr bwMode="auto">
          <a:xfrm>
            <a:off x="381000" y="1371600"/>
            <a:ext cx="1676400" cy="2157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7140" name="Rectangle 4"/>
          <p:cNvSpPr>
            <a:spLocks noChangeArrowheads="1"/>
          </p:cNvSpPr>
          <p:nvPr/>
        </p:nvSpPr>
        <p:spPr bwMode="auto">
          <a:xfrm>
            <a:off x="2438400" y="1524000"/>
            <a:ext cx="5791200" cy="175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pPr marL="342900" indent="-342900" eaLnBrk="1" hangingPunct="1">
              <a:spcBef>
                <a:spcPct val="5000"/>
              </a:spcBef>
              <a:buClr>
                <a:srgbClr val="6600CC"/>
              </a:buClr>
              <a:buSzPct val="60000"/>
              <a:buFont typeface="Wingdings" pitchFamily="2" charset="2"/>
              <a:buChar char="n"/>
            </a:pPr>
            <a:r>
              <a:rPr lang="en-US" sz="2200"/>
              <a:t>Pi-conjugated backbone is rigid</a:t>
            </a:r>
          </a:p>
          <a:p>
            <a:pPr marL="342900" indent="-342900" eaLnBrk="1" hangingPunct="1">
              <a:spcBef>
                <a:spcPct val="5000"/>
              </a:spcBef>
              <a:buClr>
                <a:srgbClr val="6600CC"/>
              </a:buClr>
              <a:buSzPct val="60000"/>
              <a:buFont typeface="Wingdings" pitchFamily="2" charset="2"/>
              <a:buChar char="n"/>
            </a:pPr>
            <a:endParaRPr lang="en-US" b="1"/>
          </a:p>
          <a:p>
            <a:pPr marL="342900" indent="-342900" eaLnBrk="1" hangingPunct="1">
              <a:spcBef>
                <a:spcPct val="5000"/>
              </a:spcBef>
              <a:buClr>
                <a:srgbClr val="6600CC"/>
              </a:buClr>
              <a:buSzPct val="60000"/>
              <a:buFont typeface="Wingdings" pitchFamily="2" charset="2"/>
              <a:buChar char="n"/>
            </a:pPr>
            <a:r>
              <a:rPr lang="en-US" sz="2200"/>
              <a:t>Should yield oblong particles / rods</a:t>
            </a:r>
            <a:endParaRPr lang="en-US" sz="2200" b="1"/>
          </a:p>
          <a:p>
            <a:pPr marL="342900" indent="-342900" eaLnBrk="1" hangingPunct="1">
              <a:spcBef>
                <a:spcPct val="5000"/>
              </a:spcBef>
              <a:buClr>
                <a:srgbClr val="6600CC"/>
              </a:buClr>
              <a:buSzPct val="60000"/>
              <a:buFont typeface="Wingdings" pitchFamily="2" charset="2"/>
              <a:buChar char="n"/>
            </a:pPr>
            <a:endParaRPr lang="en-US" sz="2200" b="1"/>
          </a:p>
          <a:p>
            <a:pPr marL="342900" indent="-342900" eaLnBrk="1" hangingPunct="1">
              <a:spcBef>
                <a:spcPct val="5000"/>
              </a:spcBef>
              <a:buClr>
                <a:srgbClr val="6600CC"/>
              </a:buClr>
              <a:buSzPct val="60000"/>
              <a:buFont typeface="Wingdings" pitchFamily="2" charset="2"/>
              <a:buChar char="n"/>
            </a:pPr>
            <a:endParaRPr lang="en-US" sz="2200"/>
          </a:p>
        </p:txBody>
      </p:sp>
      <p:sp>
        <p:nvSpPr>
          <p:cNvPr id="347141" name="Rectangle 5"/>
          <p:cNvSpPr>
            <a:spLocks noChangeArrowheads="1"/>
          </p:cNvSpPr>
          <p:nvPr/>
        </p:nvSpPr>
        <p:spPr bwMode="auto">
          <a:xfrm>
            <a:off x="0" y="3124200"/>
            <a:ext cx="91440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 eaLnBrk="1" hangingPunct="1"/>
            <a:r>
              <a:rPr lang="en-US" sz="3200" b="1">
                <a:solidFill>
                  <a:srgbClr val="000066"/>
                </a:solidFill>
              </a:rPr>
              <a:t>However...</a:t>
            </a:r>
          </a:p>
        </p:txBody>
      </p:sp>
      <p:sp>
        <p:nvSpPr>
          <p:cNvPr id="347142" name="Rectangle 6"/>
          <p:cNvSpPr>
            <a:spLocks noChangeArrowheads="1"/>
          </p:cNvSpPr>
          <p:nvPr/>
        </p:nvSpPr>
        <p:spPr bwMode="auto">
          <a:xfrm>
            <a:off x="1447800" y="3962400"/>
            <a:ext cx="7467600" cy="175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pPr marL="342900" indent="-342900" eaLnBrk="1" hangingPunct="1">
              <a:spcBef>
                <a:spcPct val="5000"/>
              </a:spcBef>
              <a:buClr>
                <a:srgbClr val="6600CC"/>
              </a:buClr>
              <a:buSzPct val="60000"/>
              <a:buFont typeface="Wingdings" pitchFamily="2" charset="2"/>
              <a:buChar char="n"/>
            </a:pPr>
            <a:r>
              <a:rPr lang="en-US" sz="2200"/>
              <a:t>Very hydrophobic: high polymer-water interface tension</a:t>
            </a:r>
          </a:p>
          <a:p>
            <a:pPr marL="342900" indent="-342900" eaLnBrk="1" hangingPunct="1">
              <a:spcBef>
                <a:spcPct val="5000"/>
              </a:spcBef>
              <a:buClr>
                <a:srgbClr val="6600CC"/>
              </a:buClr>
              <a:buSzPct val="60000"/>
              <a:buFont typeface="Wingdings" pitchFamily="2" charset="2"/>
              <a:buChar char="n"/>
            </a:pPr>
            <a:endParaRPr lang="en-US" b="1"/>
          </a:p>
          <a:p>
            <a:pPr marL="342900" indent="-342900" eaLnBrk="1" hangingPunct="1">
              <a:spcBef>
                <a:spcPct val="5000"/>
              </a:spcBef>
              <a:buClr>
                <a:srgbClr val="6600CC"/>
              </a:buClr>
              <a:buSzPct val="60000"/>
              <a:buFont typeface="Wingdings" pitchFamily="2" charset="2"/>
              <a:buChar char="n"/>
            </a:pPr>
            <a:r>
              <a:rPr lang="en-US" sz="2200"/>
              <a:t>Small particle size (High surface/volume ratio)</a:t>
            </a:r>
            <a:endParaRPr lang="en-US" sz="2200" b="1"/>
          </a:p>
          <a:p>
            <a:pPr marL="342900" indent="-342900" eaLnBrk="1" hangingPunct="1">
              <a:spcBef>
                <a:spcPct val="5000"/>
              </a:spcBef>
              <a:buClr>
                <a:srgbClr val="6600CC"/>
              </a:buClr>
              <a:buSzPct val="60000"/>
              <a:buFont typeface="Wingdings" pitchFamily="2" charset="2"/>
              <a:buChar char="n"/>
            </a:pPr>
            <a:endParaRPr lang="en-US" sz="2200" b="1"/>
          </a:p>
          <a:p>
            <a:pPr marL="342900" indent="-342900" eaLnBrk="1" hangingPunct="1">
              <a:spcBef>
                <a:spcPct val="5000"/>
              </a:spcBef>
              <a:buClr>
                <a:srgbClr val="6600CC"/>
              </a:buClr>
              <a:buSzPct val="60000"/>
              <a:buFont typeface="Wingdings" pitchFamily="2" charset="2"/>
              <a:buChar char="n"/>
            </a:pPr>
            <a:r>
              <a:rPr lang="en-US" sz="2200"/>
              <a:t>Favors nearly spherical shape</a:t>
            </a:r>
          </a:p>
        </p:txBody>
      </p:sp>
      <p:sp>
        <p:nvSpPr>
          <p:cNvPr id="347143" name="Rectangle 7"/>
          <p:cNvSpPr>
            <a:spLocks noChangeArrowheads="1"/>
          </p:cNvSpPr>
          <p:nvPr/>
        </p:nvSpPr>
        <p:spPr bwMode="auto">
          <a:xfrm>
            <a:off x="1828800" y="6019800"/>
            <a:ext cx="63182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 i="1">
                <a:solidFill>
                  <a:srgbClr val="000066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Confirmed by AFM, TEM, Preliminary Neutron Scattering</a:t>
            </a:r>
          </a:p>
        </p:txBody>
      </p:sp>
    </p:spTree>
    <p:extLst>
      <p:ext uri="{BB962C8B-B14F-4D97-AF65-F5344CB8AC3E}">
        <p14:creationId xmlns:p14="http://schemas.microsoft.com/office/powerpoint/2010/main" val="2887280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i="1" dirty="0" smtClean="0">
                <a:solidFill>
                  <a:srgbClr val="7030A0"/>
                </a:solidFill>
                <a:latin typeface="Helvetica" pitchFamily="34" charset="0"/>
              </a:rPr>
              <a:t>CP Properties and Structure</a:t>
            </a:r>
            <a:endParaRPr lang="en-US" sz="2800" b="1" i="1" dirty="0">
              <a:solidFill>
                <a:srgbClr val="7030A0"/>
              </a:solidFill>
              <a:latin typeface="Helvetica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0"/>
            <a:ext cx="19917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400" i="1" dirty="0" smtClean="0">
                <a:solidFill>
                  <a:prstClr val="black"/>
                </a:solidFill>
                <a:latin typeface="Calibri"/>
              </a:rPr>
              <a:t>Solvent-Induced Swelling</a:t>
            </a:r>
            <a:endParaRPr lang="en-US" sz="1400" i="1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1AE44-6B36-4843-8301-1082FF55F75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0" name="Picture 9" descr="poly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0305" y="1219200"/>
            <a:ext cx="5581095" cy="1558965"/>
          </a:xfrm>
          <a:prstGeom prst="rect">
            <a:avLst/>
          </a:prstGeom>
        </p:spPr>
      </p:pic>
      <p:sp>
        <p:nvSpPr>
          <p:cNvPr id="11" name="Rectangle 14"/>
          <p:cNvSpPr>
            <a:spLocks noChangeArrowheads="1"/>
          </p:cNvSpPr>
          <p:nvPr/>
        </p:nvSpPr>
        <p:spPr bwMode="auto">
          <a:xfrm>
            <a:off x="6172200" y="2819400"/>
            <a:ext cx="18288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 algn="ctr" defTabSz="914400" fontAlgn="auto">
              <a:spcBef>
                <a:spcPct val="40000"/>
              </a:spcBef>
              <a:spcAft>
                <a:spcPts val="0"/>
              </a:spcAft>
              <a:buClr>
                <a:srgbClr val="6600CC"/>
              </a:buClr>
              <a:buSzPct val="110000"/>
              <a:buFont typeface="Wingdings" charset="0"/>
              <a:buNone/>
            </a:pPr>
            <a:r>
              <a:rPr lang="en-US" b="1" dirty="0">
                <a:solidFill>
                  <a:srgbClr val="000000"/>
                </a:solidFill>
                <a:latin typeface="Helvetica" panose="020B0500000000000000" pitchFamily="34" charset="0"/>
              </a:rPr>
              <a:t>c</a:t>
            </a:r>
            <a:r>
              <a:rPr lang="en-US" b="1" dirty="0" smtClean="0">
                <a:solidFill>
                  <a:srgbClr val="000000"/>
                </a:solidFill>
                <a:latin typeface="Helvetica" panose="020B0500000000000000" pitchFamily="34" charset="0"/>
              </a:rPr>
              <a:t>onjugated polymer nanoparticle</a:t>
            </a:r>
            <a:endParaRPr lang="en-US" dirty="0">
              <a:solidFill>
                <a:srgbClr val="000000"/>
              </a:solidFill>
              <a:latin typeface="Helvetica" panose="020B0500000000000000" pitchFamily="34" charset="0"/>
            </a:endParaRPr>
          </a:p>
        </p:txBody>
      </p:sp>
      <p:sp>
        <p:nvSpPr>
          <p:cNvPr id="12" name="Rectangle 14"/>
          <p:cNvSpPr>
            <a:spLocks noChangeArrowheads="1"/>
          </p:cNvSpPr>
          <p:nvPr/>
        </p:nvSpPr>
        <p:spPr bwMode="auto">
          <a:xfrm>
            <a:off x="3733800" y="2895600"/>
            <a:ext cx="18288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 algn="ctr" defTabSz="914400" fontAlgn="auto">
              <a:spcBef>
                <a:spcPct val="40000"/>
              </a:spcBef>
              <a:spcAft>
                <a:spcPts val="0"/>
              </a:spcAft>
              <a:buClr>
                <a:srgbClr val="6600CC"/>
              </a:buClr>
              <a:buSzPct val="110000"/>
              <a:buFont typeface="Wingdings" charset="0"/>
              <a:buNone/>
            </a:pPr>
            <a:r>
              <a:rPr lang="en-US" b="1" dirty="0">
                <a:solidFill>
                  <a:srgbClr val="000000"/>
                </a:solidFill>
                <a:latin typeface="Helvetica" panose="020B0500000000000000" pitchFamily="34" charset="0"/>
              </a:rPr>
              <a:t>c</a:t>
            </a:r>
            <a:r>
              <a:rPr lang="en-US" b="1" dirty="0" smtClean="0">
                <a:solidFill>
                  <a:srgbClr val="000000"/>
                </a:solidFill>
                <a:latin typeface="Helvetica" panose="020B0500000000000000" pitchFamily="34" charset="0"/>
              </a:rPr>
              <a:t>onjugated polymer film</a:t>
            </a:r>
            <a:endParaRPr lang="en-US" dirty="0">
              <a:solidFill>
                <a:srgbClr val="000000"/>
              </a:solidFill>
              <a:latin typeface="Helvetica" panose="020B0500000000000000" pitchFamily="34" charset="0"/>
            </a:endParaRPr>
          </a:p>
        </p:txBody>
      </p:sp>
      <p:sp>
        <p:nvSpPr>
          <p:cNvPr id="13" name="Rectangle 14"/>
          <p:cNvSpPr>
            <a:spLocks noChangeArrowheads="1"/>
          </p:cNvSpPr>
          <p:nvPr/>
        </p:nvSpPr>
        <p:spPr bwMode="auto">
          <a:xfrm>
            <a:off x="1600200" y="2819400"/>
            <a:ext cx="18288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 algn="ctr" defTabSz="914400" fontAlgn="auto">
              <a:spcBef>
                <a:spcPct val="40000"/>
              </a:spcBef>
              <a:spcAft>
                <a:spcPts val="0"/>
              </a:spcAft>
              <a:buClr>
                <a:srgbClr val="6600CC"/>
              </a:buClr>
              <a:buSzPct val="110000"/>
              <a:buFont typeface="Wingdings" charset="0"/>
              <a:buNone/>
            </a:pPr>
            <a:r>
              <a:rPr lang="en-US" b="1" dirty="0">
                <a:solidFill>
                  <a:srgbClr val="000000"/>
                </a:solidFill>
                <a:latin typeface="Helvetica" panose="020B0500000000000000" pitchFamily="34" charset="0"/>
              </a:rPr>
              <a:t>c</a:t>
            </a:r>
            <a:r>
              <a:rPr lang="en-US" b="1" dirty="0" smtClean="0">
                <a:solidFill>
                  <a:srgbClr val="000000"/>
                </a:solidFill>
                <a:latin typeface="Helvetica" panose="020B0500000000000000" pitchFamily="34" charset="0"/>
              </a:rPr>
              <a:t>onjugated polymer in solution</a:t>
            </a:r>
            <a:endParaRPr lang="en-US" dirty="0">
              <a:solidFill>
                <a:srgbClr val="000000"/>
              </a:solidFill>
              <a:latin typeface="Helvetica" panose="020B0500000000000000" pitchFamily="34" charset="0"/>
            </a:endParaRPr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685800" y="3856037"/>
            <a:ext cx="8001000" cy="2544763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>
                <a:latin typeface="Helvetica" pitchFamily="34" charset="0"/>
              </a:rPr>
              <a:t>Properties of conjugated polymers depend critically on </a:t>
            </a:r>
            <a:r>
              <a:rPr lang="en-US" dirty="0" err="1" smtClean="0">
                <a:latin typeface="Helvetica" pitchFamily="34" charset="0"/>
              </a:rPr>
              <a:t>nanoscale</a:t>
            </a:r>
            <a:r>
              <a:rPr lang="en-US" dirty="0" smtClean="0">
                <a:latin typeface="Helvetica" pitchFamily="34" charset="0"/>
              </a:rPr>
              <a:t> structure, heterogeneity, inter/</a:t>
            </a:r>
            <a:r>
              <a:rPr lang="en-US" dirty="0" err="1" smtClean="0">
                <a:latin typeface="Helvetica" pitchFamily="34" charset="0"/>
              </a:rPr>
              <a:t>intrachain</a:t>
            </a:r>
            <a:r>
              <a:rPr lang="en-US" dirty="0" smtClean="0">
                <a:latin typeface="Helvetica" pitchFamily="34" charset="0"/>
              </a:rPr>
              <a:t> interactions and other nm scale processes</a:t>
            </a:r>
          </a:p>
          <a:p>
            <a:pPr lvl="1"/>
            <a:r>
              <a:rPr lang="en-US" dirty="0" smtClean="0">
                <a:latin typeface="Helvetica" pitchFamily="34" charset="0"/>
              </a:rPr>
              <a:t>Energy transfer and charge transfer</a:t>
            </a:r>
          </a:p>
          <a:p>
            <a:r>
              <a:rPr lang="en-US" dirty="0" smtClean="0">
                <a:latin typeface="Helvetica" pitchFamily="34" charset="0"/>
              </a:rPr>
              <a:t>CPNs comprised of one or more collapsed chains</a:t>
            </a:r>
          </a:p>
          <a:p>
            <a:pPr lvl="1"/>
            <a:r>
              <a:rPr lang="en-US" dirty="0" err="1" smtClean="0">
                <a:latin typeface="Helvetica" pitchFamily="34" charset="0"/>
              </a:rPr>
              <a:t>Nanoscale</a:t>
            </a:r>
            <a:r>
              <a:rPr lang="en-US" dirty="0" smtClean="0">
                <a:latin typeface="Helvetica" pitchFamily="34" charset="0"/>
              </a:rPr>
              <a:t>, disordered, </a:t>
            </a:r>
            <a:r>
              <a:rPr lang="en-US" dirty="0" err="1" smtClean="0">
                <a:latin typeface="Helvetica" pitchFamily="34" charset="0"/>
              </a:rPr>
              <a:t>multichromophoric</a:t>
            </a:r>
            <a:r>
              <a:rPr lang="en-US" dirty="0" smtClean="0">
                <a:latin typeface="Helvetica" pitchFamily="34" charset="0"/>
              </a:rPr>
              <a:t> system</a:t>
            </a:r>
          </a:p>
          <a:p>
            <a:pPr lvl="1"/>
            <a:r>
              <a:rPr lang="en-US" dirty="0" smtClean="0">
                <a:latin typeface="Helvetica" pitchFamily="34" charset="0"/>
              </a:rPr>
              <a:t>Studies of single CPNs provide unique perspective on </a:t>
            </a:r>
            <a:r>
              <a:rPr lang="en-US" dirty="0" err="1" smtClean="0">
                <a:latin typeface="Helvetica" pitchFamily="34" charset="0"/>
              </a:rPr>
              <a:t>nanoscale</a:t>
            </a:r>
            <a:r>
              <a:rPr lang="en-US" dirty="0" smtClean="0">
                <a:latin typeface="Helvetica" pitchFamily="34" charset="0"/>
              </a:rPr>
              <a:t> phenomena </a:t>
            </a:r>
          </a:p>
        </p:txBody>
      </p:sp>
      <p:pic>
        <p:nvPicPr>
          <p:cNvPr id="15" name="Picture 11" descr="academicSymbolWdm_copur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6238" y="115888"/>
            <a:ext cx="1960562" cy="417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3454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Stern-Volmer Derivations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Static							Dynamic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1AE44-6B36-4843-8301-1082FF55F754}" type="slidenum">
              <a:rPr lang="en-US" smtClean="0"/>
              <a:t>50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7"/>
              <p:cNvSpPr/>
              <p:nvPr/>
            </p:nvSpPr>
            <p:spPr>
              <a:xfrm>
                <a:off x="5029200" y="2209800"/>
                <a:ext cx="3833998" cy="6304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/>
                          </m:ctrlPr>
                        </m:fPr>
                        <m:num>
                          <m:r>
                            <a:rPr lang="en-US" i="1"/>
                            <m:t>𝑑</m:t>
                          </m:r>
                          <m:sSup>
                            <m:sSupPr>
                              <m:ctrlPr>
                                <a:rPr lang="en-US" i="1"/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/>
                                  </m:ctrlPr>
                                </m:dPr>
                                <m:e>
                                  <m:r>
                                    <a:rPr lang="en-US" i="1"/>
                                    <m:t>𝐹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i="1"/>
                                <m:t>∗</m:t>
                              </m:r>
                            </m:sup>
                          </m:sSup>
                        </m:num>
                        <m:den>
                          <m:r>
                            <a:rPr lang="en-US" i="1"/>
                            <m:t>𝑑𝑡</m:t>
                          </m:r>
                        </m:den>
                      </m:f>
                      <m:r>
                        <a:rPr lang="en-US" i="1"/>
                        <m:t>=</m:t>
                      </m:r>
                      <m:sSub>
                        <m:sSubPr>
                          <m:ctrlPr>
                            <a:rPr lang="en-US" i="1"/>
                          </m:ctrlPr>
                        </m:sSubPr>
                        <m:e>
                          <m:r>
                            <a:rPr lang="en-US" i="1"/>
                            <m:t>𝑘</m:t>
                          </m:r>
                        </m:e>
                        <m:sub>
                          <m:r>
                            <a:rPr lang="en-US" i="1"/>
                            <m:t>𝑎𝑏𝑠</m:t>
                          </m:r>
                        </m:sub>
                      </m:sSub>
                      <m:r>
                        <a:rPr lang="en-US" i="1"/>
                        <m:t>−</m:t>
                      </m:r>
                      <m:d>
                        <m:dPr>
                          <m:ctrlPr>
                            <a:rPr lang="en-US" i="1"/>
                          </m:ctrlPr>
                        </m:dPr>
                        <m:e>
                          <m:sSub>
                            <m:sSubPr>
                              <m:ctrlPr>
                                <a:rPr lang="en-US" i="1"/>
                              </m:ctrlPr>
                            </m:sSubPr>
                            <m:e>
                              <m:r>
                                <a:rPr lang="en-US" i="1"/>
                                <m:t>𝑘</m:t>
                              </m:r>
                            </m:e>
                            <m:sub>
                              <m:r>
                                <a:rPr lang="en-US" i="1"/>
                                <m:t>𝑓</m:t>
                              </m:r>
                            </m:sub>
                          </m:sSub>
                          <m:r>
                            <a:rPr lang="en-US" i="1"/>
                            <m:t>+</m:t>
                          </m:r>
                          <m:sSub>
                            <m:sSubPr>
                              <m:ctrlPr>
                                <a:rPr lang="en-US" i="1"/>
                              </m:ctrlPr>
                            </m:sSubPr>
                            <m:e>
                              <m:r>
                                <a:rPr lang="en-US" i="1"/>
                                <m:t>𝑘</m:t>
                              </m:r>
                            </m:e>
                            <m:sub>
                              <m:r>
                                <a:rPr lang="en-US" i="1"/>
                                <m:t>𝑞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i="1"/>
                              </m:ctrlPr>
                            </m:dPr>
                            <m:e>
                              <m:r>
                                <a:rPr lang="en-US" i="1"/>
                                <m:t>𝑄</m:t>
                              </m:r>
                            </m:e>
                          </m:d>
                        </m:e>
                      </m:d>
                      <m:sSup>
                        <m:sSupPr>
                          <m:ctrlPr>
                            <a:rPr lang="en-US" i="1"/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/>
                              </m:ctrlPr>
                            </m:dPr>
                            <m:e>
                              <m:r>
                                <a:rPr lang="en-US" i="1"/>
                                <m:t>𝐹</m:t>
                              </m:r>
                            </m:e>
                          </m:d>
                        </m:e>
                        <m:sup>
                          <m:r>
                            <a:rPr lang="en-US" i="1"/>
                            <m:t>∗</m:t>
                          </m:r>
                        </m:sup>
                      </m:sSup>
                      <m:r>
                        <a:rPr lang="en-US" i="1"/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0" y="2209800"/>
                <a:ext cx="3833998" cy="630429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 8"/>
              <p:cNvSpPr/>
              <p:nvPr/>
            </p:nvSpPr>
            <p:spPr>
              <a:xfrm>
                <a:off x="5980109" y="2843344"/>
                <a:ext cx="2816219" cy="6477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/>
                          </m:ctrlPr>
                        </m:fPr>
                        <m:num>
                          <m:r>
                            <a:rPr lang="en-US" i="1"/>
                            <m:t>𝑑</m:t>
                          </m:r>
                          <m:sSup>
                            <m:sSupPr>
                              <m:ctrlPr>
                                <a:rPr lang="en-US" i="1"/>
                              </m:ctrlPr>
                            </m:sSupPr>
                            <m:e>
                              <m:r>
                                <a:rPr lang="en-US" i="1"/>
                                <m:t>[</m:t>
                              </m:r>
                              <m:r>
                                <a:rPr lang="en-US" i="1"/>
                                <m:t>𝐹</m:t>
                              </m:r>
                              <m:r>
                                <a:rPr lang="en-US" i="1"/>
                                <m:t>]</m:t>
                              </m:r>
                            </m:e>
                            <m:sup>
                              <m:r>
                                <a:rPr lang="en-US" i="1"/>
                                <m:t>∗</m:t>
                              </m:r>
                            </m:sup>
                          </m:sSup>
                        </m:num>
                        <m:den>
                          <m:r>
                            <a:rPr lang="en-US" i="1"/>
                            <m:t>𝑑𝑡</m:t>
                          </m:r>
                        </m:den>
                      </m:f>
                      <m:r>
                        <a:rPr lang="en-US" i="1"/>
                        <m:t>=</m:t>
                      </m:r>
                      <m:sSub>
                        <m:sSubPr>
                          <m:ctrlPr>
                            <a:rPr lang="en-US" i="1"/>
                          </m:ctrlPr>
                        </m:sSubPr>
                        <m:e>
                          <m:r>
                            <a:rPr lang="en-US" i="1"/>
                            <m:t>𝑘</m:t>
                          </m:r>
                        </m:e>
                        <m:sub>
                          <m:r>
                            <a:rPr lang="en-US" i="1"/>
                            <m:t>𝑎𝑏𝑠</m:t>
                          </m:r>
                        </m:sub>
                      </m:sSub>
                      <m:r>
                        <a:rPr lang="en-US" i="1"/>
                        <m:t>−</m:t>
                      </m:r>
                      <m:sSub>
                        <m:sSubPr>
                          <m:ctrlPr>
                            <a:rPr lang="en-US" i="1"/>
                          </m:ctrlPr>
                        </m:sSubPr>
                        <m:e>
                          <m:r>
                            <a:rPr lang="en-US" i="1"/>
                            <m:t>𝑘</m:t>
                          </m:r>
                        </m:e>
                        <m:sub>
                          <m:r>
                            <a:rPr lang="en-US" i="1"/>
                            <m:t>𝑓</m:t>
                          </m:r>
                        </m:sub>
                      </m:sSub>
                      <m:sSubSup>
                        <m:sSubSupPr>
                          <m:ctrlPr>
                            <a:rPr lang="en-US" i="1"/>
                          </m:ctrlPr>
                        </m:sSub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/>
                              </m:ctrlPr>
                            </m:dPr>
                            <m:e>
                              <m:r>
                                <a:rPr lang="en-US" i="1"/>
                                <m:t>𝐹</m:t>
                              </m:r>
                            </m:e>
                          </m:d>
                        </m:e>
                        <m:sub>
                          <m:r>
                            <a:rPr lang="en-US" i="1"/>
                            <m:t>0</m:t>
                          </m:r>
                        </m:sub>
                        <m:sup>
                          <m:r>
                            <a:rPr lang="en-US" i="1"/>
                            <m:t>∗</m:t>
                          </m:r>
                        </m:sup>
                      </m:sSubSup>
                      <m:r>
                        <a:rPr lang="en-US" i="1"/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0109" y="2843344"/>
                <a:ext cx="2816219" cy="647741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angle 9"/>
              <p:cNvSpPr/>
              <p:nvPr/>
            </p:nvSpPr>
            <p:spPr>
              <a:xfrm>
                <a:off x="5538938" y="3552902"/>
                <a:ext cx="3300262" cy="7142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/>
                          </m:ctrlPr>
                        </m:fPr>
                        <m:num>
                          <m:sSub>
                            <m:sSubPr>
                              <m:ctrlPr>
                                <a:rPr lang="en-US" i="1"/>
                              </m:ctrlPr>
                            </m:sSubPr>
                            <m:e>
                              <m:r>
                                <a:rPr lang="en-US" i="1"/>
                                <m:t>𝐹</m:t>
                              </m:r>
                            </m:e>
                            <m:sub>
                              <m:r>
                                <a:rPr lang="en-US" i="1"/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en-US" i="1"/>
                            <m:t>𝐹</m:t>
                          </m:r>
                        </m:den>
                      </m:f>
                      <m:r>
                        <a:rPr lang="en-US" i="1"/>
                        <m:t>=</m:t>
                      </m:r>
                      <m:f>
                        <m:fPr>
                          <m:ctrlPr>
                            <a:rPr lang="en-US" i="1"/>
                          </m:ctrlPr>
                        </m:fPr>
                        <m:num>
                          <m:sSub>
                            <m:sSubPr>
                              <m:ctrlPr>
                                <a:rPr lang="en-US" i="1"/>
                              </m:ctrlPr>
                            </m:sSubPr>
                            <m:e>
                              <m:r>
                                <a:rPr lang="en-US" i="1"/>
                                <m:t>𝑘</m:t>
                              </m:r>
                            </m:e>
                            <m:sub>
                              <m:r>
                                <a:rPr lang="en-US" i="1"/>
                                <m:t>𝑓</m:t>
                              </m:r>
                            </m:sub>
                          </m:sSub>
                          <m:r>
                            <a:rPr lang="en-US" i="1"/>
                            <m:t>+</m:t>
                          </m:r>
                          <m:sSub>
                            <m:sSubPr>
                              <m:ctrlPr>
                                <a:rPr lang="en-US" i="1"/>
                              </m:ctrlPr>
                            </m:sSubPr>
                            <m:e>
                              <m:r>
                                <a:rPr lang="en-US" i="1"/>
                                <m:t>𝑘</m:t>
                              </m:r>
                            </m:e>
                            <m:sub>
                              <m:r>
                                <a:rPr lang="en-US" i="1"/>
                                <m:t>𝑞</m:t>
                              </m:r>
                            </m:sub>
                          </m:sSub>
                          <m:r>
                            <a:rPr lang="en-US" i="1"/>
                            <m:t>[</m:t>
                          </m:r>
                          <m:r>
                            <a:rPr lang="en-US" i="1"/>
                            <m:t>𝑄</m:t>
                          </m:r>
                          <m:r>
                            <a:rPr lang="en-US" i="1"/>
                            <m:t>]</m:t>
                          </m:r>
                        </m:num>
                        <m:den>
                          <m:sSub>
                            <m:sSubPr>
                              <m:ctrlPr>
                                <a:rPr lang="en-US" i="1"/>
                              </m:ctrlPr>
                            </m:sSubPr>
                            <m:e>
                              <m:r>
                                <a:rPr lang="en-US" i="1"/>
                                <m:t>𝑘</m:t>
                              </m:r>
                            </m:e>
                            <m:sub>
                              <m:r>
                                <a:rPr lang="en-US" i="1"/>
                                <m:t>𝑓</m:t>
                              </m:r>
                            </m:sub>
                          </m:sSub>
                        </m:den>
                      </m:f>
                      <m:r>
                        <a:rPr lang="en-US" i="1"/>
                        <m:t>=1+</m:t>
                      </m:r>
                      <m:sSub>
                        <m:sSubPr>
                          <m:ctrlPr>
                            <a:rPr lang="en-US" i="1"/>
                          </m:ctrlPr>
                        </m:sSubPr>
                        <m:e>
                          <m:r>
                            <a:rPr lang="en-US" i="1"/>
                            <m:t>𝑘</m:t>
                          </m:r>
                        </m:e>
                        <m:sub>
                          <m:r>
                            <a:rPr lang="en-US" i="1"/>
                            <m:t>𝑞</m:t>
                          </m:r>
                        </m:sub>
                      </m:sSub>
                      <m:sSub>
                        <m:sSubPr>
                          <m:ctrlPr>
                            <a:rPr lang="en-US" i="1"/>
                          </m:ctrlPr>
                        </m:sSubPr>
                        <m:e>
                          <m:r>
                            <a:rPr lang="en-US" i="1"/>
                            <m:t>𝜏</m:t>
                          </m:r>
                        </m:e>
                        <m:sub>
                          <m:r>
                            <a:rPr lang="en-US" i="1"/>
                            <m:t>0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i="1"/>
                          </m:ctrlPr>
                        </m:dPr>
                        <m:e>
                          <m:r>
                            <a:rPr lang="en-US" i="1"/>
                            <m:t>𝑄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8938" y="3552902"/>
                <a:ext cx="3300262" cy="714298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ectangle 10"/>
              <p:cNvSpPr/>
              <p:nvPr/>
            </p:nvSpPr>
            <p:spPr>
              <a:xfrm>
                <a:off x="266659" y="2171113"/>
                <a:ext cx="2291718" cy="20960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/>
                          </m:ctrlPr>
                        </m:sSubPr>
                        <m:e>
                          <m:r>
                            <a:rPr lang="en-US" i="1"/>
                            <m:t>𝐾</m:t>
                          </m:r>
                        </m:e>
                        <m:sub>
                          <m:r>
                            <a:rPr lang="en-US" i="1"/>
                            <m:t>𝑆𝑉</m:t>
                          </m:r>
                        </m:sub>
                      </m:sSub>
                      <m:r>
                        <a:rPr lang="en-US" i="1"/>
                        <m:t>=</m:t>
                      </m:r>
                      <m:f>
                        <m:fPr>
                          <m:ctrlPr>
                            <a:rPr lang="en-US" i="1"/>
                          </m:ctrlPr>
                        </m:fPr>
                        <m:num>
                          <m:r>
                            <a:rPr lang="en-US" i="1"/>
                            <m:t>[</m:t>
                          </m:r>
                          <m:r>
                            <a:rPr lang="en-US" i="1"/>
                            <m:t>𝐹</m:t>
                          </m:r>
                          <m:r>
                            <a:rPr lang="en-US" i="1"/>
                            <m:t>−</m:t>
                          </m:r>
                          <m:r>
                            <a:rPr lang="en-US" i="1"/>
                            <m:t>𝑄</m:t>
                          </m:r>
                          <m:r>
                            <a:rPr lang="en-US" i="1"/>
                            <m:t>]</m:t>
                          </m:r>
                        </m:num>
                        <m:den>
                          <m:d>
                            <m:dPr>
                              <m:begChr m:val="["/>
                              <m:endChr m:val="]"/>
                              <m:ctrlPr>
                                <a:rPr lang="en-US" i="1"/>
                              </m:ctrlPr>
                            </m:dPr>
                            <m:e>
                              <m:r>
                                <a:rPr lang="en-US" i="1"/>
                                <m:t>𝐹</m:t>
                              </m:r>
                            </m:e>
                          </m:d>
                          <m:r>
                            <a:rPr lang="en-US" i="1"/>
                            <m:t>[</m:t>
                          </m:r>
                          <m:r>
                            <a:rPr lang="en-US" i="1"/>
                            <m:t>𝑄</m:t>
                          </m:r>
                          <m:r>
                            <a:rPr lang="en-US" i="1"/>
                            <m:t>]</m:t>
                          </m:r>
                        </m:den>
                      </m:f>
                    </m:oMath>
                  </m:oMathPara>
                </a14:m>
                <a:endParaRPr lang="en-US" i="1" dirty="0" smtClean="0"/>
              </a:p>
              <a:p>
                <a:endParaRPr lang="en-US" i="1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[</m:t>
                          </m:r>
                          <m:r>
                            <a:rPr lang="en-US" i="1">
                              <a:latin typeface="Cambria Math"/>
                            </a:rPr>
                            <m:t>𝐹</m:t>
                          </m:r>
                          <m:r>
                            <a:rPr lang="en-US" i="1">
                              <a:latin typeface="Cambria Math"/>
                            </a:rPr>
                            <m:t>]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</a:rPr>
                            <m:t>𝐹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+[</m:t>
                      </m:r>
                      <m:r>
                        <a:rPr lang="en-US" b="0" i="1" smtClean="0">
                          <a:latin typeface="Cambria Math"/>
                        </a:rPr>
                        <m:t>𝐹</m:t>
                      </m:r>
                      <m:r>
                        <a:rPr lang="en-US" b="0" i="1" smtClean="0">
                          <a:latin typeface="Cambria Math"/>
                        </a:rPr>
                        <m:t>−</m:t>
                      </m:r>
                      <m:r>
                        <a:rPr lang="en-US" b="0" i="1" smtClean="0">
                          <a:latin typeface="Cambria Math"/>
                        </a:rPr>
                        <m:t>𝑄</m:t>
                      </m:r>
                      <m:r>
                        <a:rPr lang="en-US" b="0" i="1" smtClean="0">
                          <a:latin typeface="Cambria Math"/>
                        </a:rPr>
                        <m:t>]</m:t>
                      </m:r>
                    </m:oMath>
                  </m:oMathPara>
                </a14:m>
                <a:endParaRPr lang="en-US" i="1" dirty="0" smtClean="0"/>
              </a:p>
              <a:p>
                <a:endParaRPr lang="en-US" i="1" dirty="0" smtClean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𝐾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𝑆𝑉</m:t>
                          </m:r>
                        </m:sub>
                      </m:sSub>
                      <m:r>
                        <a:rPr lang="en-US" i="1"/>
                        <m:t>=</m:t>
                      </m:r>
                      <m:f>
                        <m:fPr>
                          <m:ctrlPr>
                            <a:rPr lang="en-US" i="1"/>
                          </m:ctrlPr>
                        </m:fPr>
                        <m:num>
                          <m:sSub>
                            <m:sSubPr>
                              <m:ctrlPr>
                                <a:rPr lang="en-US" i="1"/>
                              </m:ctrlPr>
                            </m:sSubPr>
                            <m:e>
                              <m:r>
                                <a:rPr lang="en-US" i="1"/>
                                <m:t>[</m:t>
                              </m:r>
                              <m:r>
                                <a:rPr lang="en-US" i="1"/>
                                <m:t>𝐹</m:t>
                              </m:r>
                              <m:r>
                                <a:rPr lang="en-US" i="1"/>
                                <m:t>]</m:t>
                              </m:r>
                            </m:e>
                            <m:sub>
                              <m:r>
                                <a:rPr lang="en-US" i="1"/>
                                <m:t>0</m:t>
                              </m:r>
                            </m:sub>
                          </m:sSub>
                        </m:num>
                        <m:den>
                          <m:d>
                            <m:dPr>
                              <m:begChr m:val="["/>
                              <m:endChr m:val="]"/>
                              <m:ctrlPr>
                                <a:rPr lang="en-US" i="1"/>
                              </m:ctrlPr>
                            </m:dPr>
                            <m:e>
                              <m:r>
                                <a:rPr lang="en-US" i="1"/>
                                <m:t>𝐹</m:t>
                              </m:r>
                            </m:e>
                          </m:d>
                          <m:d>
                            <m:dPr>
                              <m:begChr m:val="["/>
                              <m:endChr m:val="]"/>
                              <m:ctrlPr>
                                <a:rPr lang="en-US" i="1"/>
                              </m:ctrlPr>
                            </m:dPr>
                            <m:e>
                              <m:r>
                                <a:rPr lang="en-US" i="1"/>
                                <m:t>𝑄</m:t>
                              </m:r>
                            </m:e>
                          </m:d>
                        </m:den>
                      </m:f>
                      <m:r>
                        <a:rPr lang="en-US" i="1"/>
                        <m:t>−</m:t>
                      </m:r>
                      <m:f>
                        <m:fPr>
                          <m:ctrlPr>
                            <a:rPr lang="en-US" i="1"/>
                          </m:ctrlPr>
                        </m:fPr>
                        <m:num>
                          <m:r>
                            <a:rPr lang="en-US" i="1"/>
                            <m:t>1</m:t>
                          </m:r>
                        </m:num>
                        <m:den>
                          <m:r>
                            <a:rPr lang="en-US" i="1"/>
                            <m:t>[</m:t>
                          </m:r>
                          <m:r>
                            <a:rPr lang="en-US" i="1"/>
                            <m:t>𝑄</m:t>
                          </m:r>
                          <m:r>
                            <a:rPr lang="en-US" i="1"/>
                            <m:t>]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659" y="2171113"/>
                <a:ext cx="2291718" cy="2096087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/>
          <p:cNvCxnSpPr/>
          <p:nvPr/>
        </p:nvCxnSpPr>
        <p:spPr>
          <a:xfrm>
            <a:off x="2057400" y="4343400"/>
            <a:ext cx="1752600" cy="1066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5486400" y="4572000"/>
            <a:ext cx="1219200" cy="685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Rectangle 15"/>
              <p:cNvSpPr/>
              <p:nvPr/>
            </p:nvSpPr>
            <p:spPr>
              <a:xfrm>
                <a:off x="3431894" y="5486400"/>
                <a:ext cx="213539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/>
                          </m:ctrlPr>
                        </m:sSubPr>
                        <m:e>
                          <m:r>
                            <a:rPr lang="en-US" i="1"/>
                            <m:t>𝐹</m:t>
                          </m:r>
                        </m:e>
                        <m:sub>
                          <m:r>
                            <a:rPr lang="en-US" i="1"/>
                            <m:t>0</m:t>
                          </m:r>
                        </m:sub>
                      </m:sSub>
                      <m:r>
                        <a:rPr lang="en-US" i="1"/>
                        <m:t>/</m:t>
                      </m:r>
                      <m:r>
                        <a:rPr lang="en-US" i="1"/>
                        <m:t>𝐹</m:t>
                      </m:r>
                      <m:r>
                        <a:rPr lang="en-US" i="1"/>
                        <m:t>=1+</m:t>
                      </m:r>
                      <m:sSub>
                        <m:sSubPr>
                          <m:ctrlPr>
                            <a:rPr lang="en-US" i="1"/>
                          </m:ctrlPr>
                        </m:sSubPr>
                        <m:e>
                          <m:r>
                            <a:rPr lang="en-US" i="1"/>
                            <m:t>𝐾</m:t>
                          </m:r>
                        </m:e>
                        <m:sub>
                          <m:r>
                            <a:rPr lang="en-US" i="1"/>
                            <m:t>𝑆𝑉</m:t>
                          </m:r>
                        </m:sub>
                      </m:sSub>
                      <m:r>
                        <a:rPr lang="en-US" i="1"/>
                        <m:t>[</m:t>
                      </m:r>
                      <m:r>
                        <a:rPr lang="en-US" i="1"/>
                        <m:t>𝑄</m:t>
                      </m:r>
                      <m:r>
                        <a:rPr lang="en-US" i="1"/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1894" y="5486400"/>
                <a:ext cx="2135393" cy="369332"/>
              </a:xfrm>
              <a:prstGeom prst="rect">
                <a:avLst/>
              </a:prstGeom>
              <a:blipFill rotWithShape="1">
                <a:blip r:embed="rId6"/>
                <a:stretch>
                  <a:fillRect b="-163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01870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Useful Equations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Quantum Yield </a:t>
            </a:r>
            <a:r>
              <a:rPr lang="en-US" dirty="0" err="1" smtClean="0"/>
              <a:t>Calc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Quantum Yield (Rates)</a:t>
            </a:r>
          </a:p>
          <a:p>
            <a:endParaRPr lang="en-US" dirty="0"/>
          </a:p>
          <a:p>
            <a:r>
              <a:rPr lang="en-US" dirty="0" smtClean="0"/>
              <a:t>Absorption Cross-section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1AE44-6B36-4843-8301-1082FF55F754}" type="slidenum">
              <a:rPr lang="en-US" smtClean="0"/>
              <a:t>51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5101232" y="1676400"/>
                <a:ext cx="2899768" cy="675185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∅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𝐹</m:t>
                          </m:r>
                          <m:r>
                            <a:rPr lang="en-US" i="1">
                              <a:latin typeface="Cambria Math"/>
                            </a:rPr>
                            <m:t>(</m:t>
                          </m:r>
                          <m:r>
                            <a:rPr lang="en-US" i="1">
                              <a:latin typeface="Cambria Math"/>
                            </a:rPr>
                            <m:t>𝑥</m:t>
                          </m:r>
                          <m:r>
                            <a:rPr lang="en-US" i="1">
                              <a:latin typeface="Cambria Math"/>
                            </a:rPr>
                            <m:t>)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=(</m:t>
                      </m:r>
                      <m:f>
                        <m:fPr>
                          <m:ctrlPr>
                            <a:rPr lang="en-US" i="1">
                              <a:latin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𝑠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𝑥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/>
                        </a:rPr>
                        <m:t>)(</m:t>
                      </m:r>
                      <m:f>
                        <m:fPr>
                          <m:ctrlPr>
                            <a:rPr lang="en-US" i="1">
                              <a:latin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𝑥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𝑠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/>
                        </a:rPr>
                        <m:t>)</m:t>
                      </m:r>
                      <m:sSup>
                        <m:sSupPr>
                          <m:ctrlPr>
                            <a:rPr lang="en-US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/>
                            </a:rPr>
                            <m:t>(</m:t>
                          </m:r>
                          <m:f>
                            <m:f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𝑥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𝑠</m:t>
                                  </m:r>
                                </m:sub>
                              </m:sSub>
                            </m:den>
                          </m:f>
                          <m:r>
                            <a:rPr lang="en-US" i="1">
                              <a:latin typeface="Cambria Math"/>
                            </a:rPr>
                            <m:t>)</m:t>
                          </m:r>
                        </m:e>
                        <m:sup>
                          <m:r>
                            <a:rPr lang="en-US" i="1">
                              <a:latin typeface="Cambria Math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∅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𝐹</m:t>
                          </m:r>
                          <m:r>
                            <a:rPr lang="en-US" i="1">
                              <a:latin typeface="Cambria Math"/>
                            </a:rPr>
                            <m:t>(</m:t>
                          </m:r>
                          <m:r>
                            <a:rPr lang="en-US" i="1">
                              <a:latin typeface="Cambria Math"/>
                            </a:rPr>
                            <m:t>𝑠</m:t>
                          </m:r>
                          <m:r>
                            <a:rPr lang="en-US" i="1">
                              <a:latin typeface="Cambria Math"/>
                            </a:rPr>
                            <m:t>)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1232" y="1676400"/>
                <a:ext cx="2899768" cy="675185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5633522" y="2841620"/>
                <a:ext cx="1681678" cy="663580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∅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𝐹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𝑅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𝑅</m:t>
                              </m:r>
                            </m:sub>
                          </m:sSub>
                          <m:r>
                            <a:rPr lang="en-US" i="1">
                              <a:latin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𝑁𝑅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3522" y="2841620"/>
                <a:ext cx="1681678" cy="66358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01610080"/>
              </p:ext>
            </p:extLst>
          </p:nvPr>
        </p:nvGraphicFramePr>
        <p:xfrm>
          <a:off x="5947311" y="3839261"/>
          <a:ext cx="1139289" cy="6565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32" name="Equation" r:id="rId5" imgW="749160" imgH="431640" progId="Equation.3">
                  <p:embed/>
                </p:oleObj>
              </mc:Choice>
              <mc:Fallback>
                <p:oleObj name="Equation" r:id="rId5" imgW="749160" imgH="4316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947311" y="3839261"/>
                        <a:ext cx="1139289" cy="656539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42037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1143000"/>
          </a:xfrm>
        </p:spPr>
        <p:txBody>
          <a:bodyPr>
            <a:normAutofit/>
          </a:bodyPr>
          <a:lstStyle/>
          <a:p>
            <a:r>
              <a:rPr lang="en-US" sz="2800" b="1" i="1" dirty="0" smtClean="0">
                <a:solidFill>
                  <a:srgbClr val="7030A0"/>
                </a:solidFill>
                <a:latin typeface="Helvetica" pitchFamily="34" charset="0"/>
              </a:rPr>
              <a:t>Hole Polarons: Photogeneration </a:t>
            </a:r>
            <a:br>
              <a:rPr lang="en-US" sz="2800" b="1" i="1" dirty="0" smtClean="0">
                <a:solidFill>
                  <a:srgbClr val="7030A0"/>
                </a:solidFill>
                <a:latin typeface="Helvetica" pitchFamily="34" charset="0"/>
              </a:rPr>
            </a:br>
            <a:r>
              <a:rPr lang="en-US" sz="2800" b="1" i="1" dirty="0" smtClean="0">
                <a:solidFill>
                  <a:srgbClr val="7030A0"/>
                </a:solidFill>
                <a:latin typeface="Helvetica" pitchFamily="34" charset="0"/>
              </a:rPr>
              <a:t>and Luminescence Quenching</a:t>
            </a:r>
            <a:endParaRPr lang="en-US" sz="2800" b="1" i="1" dirty="0">
              <a:solidFill>
                <a:srgbClr val="7030A0"/>
              </a:solidFill>
              <a:latin typeface="Helvetica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447800"/>
            <a:ext cx="4724400" cy="5097462"/>
          </a:xfrm>
        </p:spPr>
        <p:txBody>
          <a:bodyPr>
            <a:normAutofit fontScale="85000" lnSpcReduction="10000"/>
          </a:bodyPr>
          <a:lstStyle/>
          <a:p>
            <a:pPr lvl="1">
              <a:buClr>
                <a:srgbClr val="7030A0"/>
              </a:buClr>
            </a:pPr>
            <a:r>
              <a:rPr lang="en-US" dirty="0" smtClean="0"/>
              <a:t>Quasiparticle, radical </a:t>
            </a:r>
            <a:r>
              <a:rPr lang="en-US" dirty="0"/>
              <a:t>cation </a:t>
            </a:r>
            <a:r>
              <a:rPr lang="en-US" dirty="0" smtClean="0"/>
              <a:t>and </a:t>
            </a:r>
            <a:r>
              <a:rPr lang="en-US" dirty="0"/>
              <a:t>local polarization </a:t>
            </a:r>
            <a:r>
              <a:rPr lang="en-US" dirty="0" smtClean="0"/>
              <a:t>field</a:t>
            </a:r>
          </a:p>
          <a:p>
            <a:pPr lvl="1">
              <a:buClr>
                <a:srgbClr val="7030A0"/>
              </a:buClr>
            </a:pPr>
            <a:r>
              <a:rPr lang="en-US" dirty="0" smtClean="0"/>
              <a:t>caused </a:t>
            </a:r>
            <a:r>
              <a:rPr lang="en-US" dirty="0"/>
              <a:t>by </a:t>
            </a:r>
            <a:r>
              <a:rPr lang="en-US" dirty="0" smtClean="0"/>
              <a:t>reversible photoejection of e</a:t>
            </a:r>
            <a:r>
              <a:rPr lang="en-US" baseline="30000" dirty="0" smtClean="0"/>
              <a:t>-</a:t>
            </a:r>
            <a:r>
              <a:rPr lang="en-US" dirty="0" smtClean="0"/>
              <a:t> </a:t>
            </a:r>
          </a:p>
          <a:p>
            <a:pPr lvl="1">
              <a:buClr>
                <a:srgbClr val="7030A0"/>
              </a:buClr>
            </a:pPr>
            <a:r>
              <a:rPr lang="en-US" dirty="0" smtClean="0"/>
              <a:t>Hole polaron </a:t>
            </a:r>
            <a:r>
              <a:rPr lang="en-US" dirty="0"/>
              <a:t>can </a:t>
            </a:r>
            <a:r>
              <a:rPr lang="en-US" dirty="0" smtClean="0"/>
              <a:t>diffuse </a:t>
            </a:r>
            <a:r>
              <a:rPr lang="en-US" dirty="0"/>
              <a:t>between chromophores or recombine </a:t>
            </a:r>
            <a:r>
              <a:rPr lang="en-US" dirty="0" smtClean="0"/>
              <a:t>with electron</a:t>
            </a:r>
            <a:endParaRPr lang="en-US" dirty="0"/>
          </a:p>
          <a:p>
            <a:pPr lvl="1">
              <a:buClr>
                <a:srgbClr val="7030A0"/>
              </a:buClr>
            </a:pPr>
            <a:r>
              <a:rPr lang="en-US" dirty="0"/>
              <a:t>Extremely efficient fluorescence quenchers</a:t>
            </a:r>
          </a:p>
          <a:p>
            <a:pPr lvl="2">
              <a:buClr>
                <a:srgbClr val="7030A0"/>
              </a:buClr>
            </a:pPr>
            <a:r>
              <a:rPr lang="en-US" dirty="0"/>
              <a:t> One polaron </a:t>
            </a:r>
            <a:r>
              <a:rPr lang="en-US" dirty="0" smtClean="0"/>
              <a:t>quenches ~90</a:t>
            </a:r>
            <a:r>
              <a:rPr lang="en-US" dirty="0"/>
              <a:t>% of </a:t>
            </a:r>
            <a:r>
              <a:rPr lang="en-US" dirty="0" smtClean="0"/>
              <a:t>fluorescence </a:t>
            </a:r>
            <a:r>
              <a:rPr lang="en-US" dirty="0"/>
              <a:t>from a polymer chain of </a:t>
            </a:r>
            <a:r>
              <a:rPr lang="en-US" dirty="0" smtClean="0"/>
              <a:t>&gt;100 chromophores</a:t>
            </a:r>
          </a:p>
          <a:p>
            <a:pPr lvl="2">
              <a:buClr>
                <a:srgbClr val="7030A0"/>
              </a:buClr>
            </a:pPr>
            <a:r>
              <a:rPr lang="en-US" dirty="0" smtClean="0"/>
              <a:t>Significant quenching at 5x10</a:t>
            </a:r>
            <a:r>
              <a:rPr lang="en-US" baseline="30000" dirty="0" smtClean="0"/>
              <a:t>17</a:t>
            </a:r>
            <a:r>
              <a:rPr lang="en-US" dirty="0" smtClean="0"/>
              <a:t> holes per cm</a:t>
            </a:r>
            <a:r>
              <a:rPr lang="en-US" baseline="30000" dirty="0" smtClean="0"/>
              <a:t>3</a:t>
            </a:r>
            <a:r>
              <a:rPr lang="en-US" dirty="0" smtClean="0"/>
              <a:t> of polymer (exceeded in devices)</a:t>
            </a:r>
            <a:endParaRPr lang="en-US" baseline="300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1AE44-6B36-4843-8301-1082FF55F754}" type="slidenum">
              <a:rPr lang="en-US" smtClean="0"/>
              <a:t>52</a:t>
            </a:fld>
            <a:endParaRPr lang="en-US" dirty="0"/>
          </a:p>
        </p:txBody>
      </p:sp>
      <p:sp>
        <p:nvSpPr>
          <p:cNvPr id="5" name="Oval 4"/>
          <p:cNvSpPr>
            <a:spLocks noChangeArrowheads="1"/>
          </p:cNvSpPr>
          <p:nvPr/>
        </p:nvSpPr>
        <p:spPr bwMode="auto">
          <a:xfrm>
            <a:off x="5715000" y="1752600"/>
            <a:ext cx="2057400" cy="20574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5pPr>
            <a:lvl6pPr marL="2286000" algn="l" defTabSz="457200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6pPr>
            <a:lvl7pPr marL="2743200" algn="l" defTabSz="457200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7pPr>
            <a:lvl8pPr marL="3200400" algn="l" defTabSz="457200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8pPr>
            <a:lvl9pPr marL="3657600" algn="l" defTabSz="457200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9pPr>
          </a:lstStyle>
          <a:p>
            <a:endParaRPr lang="en-US"/>
          </a:p>
        </p:txBody>
      </p:sp>
      <p:sp>
        <p:nvSpPr>
          <p:cNvPr id="6" name="Oval 5"/>
          <p:cNvSpPr>
            <a:spLocks noChangeArrowheads="1"/>
          </p:cNvSpPr>
          <p:nvPr/>
        </p:nvSpPr>
        <p:spPr bwMode="auto">
          <a:xfrm>
            <a:off x="6477000" y="1981200"/>
            <a:ext cx="1066800" cy="10668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5pPr>
            <a:lvl6pPr marL="2286000" algn="l" defTabSz="457200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6pPr>
            <a:lvl7pPr marL="2743200" algn="l" defTabSz="457200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7pPr>
            <a:lvl8pPr marL="3200400" algn="l" defTabSz="457200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8pPr>
            <a:lvl9pPr marL="3657600" algn="l" defTabSz="457200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9pPr>
          </a:lstStyle>
          <a:p>
            <a:endParaRPr lang="en-US"/>
          </a:p>
        </p:txBody>
      </p:sp>
      <p:sp>
        <p:nvSpPr>
          <p:cNvPr id="7" name="Line 7"/>
          <p:cNvSpPr>
            <a:spLocks noChangeShapeType="1"/>
          </p:cNvSpPr>
          <p:nvPr/>
        </p:nvSpPr>
        <p:spPr bwMode="auto">
          <a:xfrm flipV="1">
            <a:off x="7226300" y="2370138"/>
            <a:ext cx="609600" cy="762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5pPr>
            <a:lvl6pPr marL="2286000" algn="l" defTabSz="457200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6pPr>
            <a:lvl7pPr marL="2743200" algn="l" defTabSz="457200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7pPr>
            <a:lvl8pPr marL="3200400" algn="l" defTabSz="457200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8pPr>
            <a:lvl9pPr marL="3657600" algn="l" defTabSz="457200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9pPr>
          </a:lstStyle>
          <a:p>
            <a:endParaRPr lang="en-US"/>
          </a:p>
        </p:txBody>
      </p:sp>
      <p:sp>
        <p:nvSpPr>
          <p:cNvPr id="8" name="Text Box 8"/>
          <p:cNvSpPr txBox="1">
            <a:spLocks noChangeArrowheads="1"/>
          </p:cNvSpPr>
          <p:nvPr/>
        </p:nvSpPr>
        <p:spPr bwMode="auto">
          <a:xfrm>
            <a:off x="7835900" y="2065338"/>
            <a:ext cx="4556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5pPr>
            <a:lvl6pPr marL="2286000" algn="l" defTabSz="457200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6pPr>
            <a:lvl7pPr marL="2743200" algn="l" defTabSz="457200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7pPr>
            <a:lvl8pPr marL="3200400" algn="l" defTabSz="457200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8pPr>
            <a:lvl9pPr marL="3657600" algn="l" defTabSz="457200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9pPr>
          </a:lstStyle>
          <a:p>
            <a:r>
              <a:rPr lang="en-US" sz="2400"/>
              <a:t>e-</a:t>
            </a:r>
          </a:p>
        </p:txBody>
      </p:sp>
      <p:grpSp>
        <p:nvGrpSpPr>
          <p:cNvPr id="9" name="Group 8"/>
          <p:cNvGrpSpPr>
            <a:grpSpLocks/>
          </p:cNvGrpSpPr>
          <p:nvPr/>
        </p:nvGrpSpPr>
        <p:grpSpPr bwMode="auto">
          <a:xfrm>
            <a:off x="6781800" y="2133600"/>
            <a:ext cx="422275" cy="579438"/>
            <a:chOff x="4080" y="1819"/>
            <a:chExt cx="266" cy="365"/>
          </a:xfrm>
        </p:grpSpPr>
        <p:sp>
          <p:nvSpPr>
            <p:cNvPr id="10" name="Oval 9"/>
            <p:cNvSpPr>
              <a:spLocks noChangeArrowheads="1"/>
            </p:cNvSpPr>
            <p:nvPr/>
          </p:nvSpPr>
          <p:spPr bwMode="auto">
            <a:xfrm>
              <a:off x="4120" y="1920"/>
              <a:ext cx="192" cy="192"/>
            </a:xfrm>
            <a:prstGeom prst="ellipse">
              <a:avLst/>
            </a:prstGeom>
            <a:solidFill>
              <a:srgbClr val="FF66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Arial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Arial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Arial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Arial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Arial" charset="0"/>
                </a:defRPr>
              </a:lvl5pPr>
              <a:lvl6pPr marL="2286000" algn="l" defTabSz="4572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Arial" charset="0"/>
                </a:defRPr>
              </a:lvl6pPr>
              <a:lvl7pPr marL="2743200" algn="l" defTabSz="4572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Arial" charset="0"/>
                </a:defRPr>
              </a:lvl7pPr>
              <a:lvl8pPr marL="3200400" algn="l" defTabSz="4572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Arial" charset="0"/>
                </a:defRPr>
              </a:lvl8pPr>
              <a:lvl9pPr marL="3657600" algn="l" defTabSz="4572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Arial" charset="0"/>
                </a:defRPr>
              </a:lvl9pPr>
            </a:lstStyle>
            <a:p>
              <a:endParaRPr lang="en-US"/>
            </a:p>
          </p:txBody>
        </p:sp>
        <p:sp>
          <p:nvSpPr>
            <p:cNvPr id="11" name="Text Box 11"/>
            <p:cNvSpPr txBox="1">
              <a:spLocks noChangeArrowheads="1"/>
            </p:cNvSpPr>
            <p:nvPr/>
          </p:nvSpPr>
          <p:spPr bwMode="auto">
            <a:xfrm>
              <a:off x="4080" y="1819"/>
              <a:ext cx="266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Arial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Arial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Arial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Arial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Arial" charset="0"/>
                </a:defRPr>
              </a:lvl5pPr>
              <a:lvl6pPr marL="2286000" algn="l" defTabSz="4572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Arial" charset="0"/>
                </a:defRPr>
              </a:lvl6pPr>
              <a:lvl7pPr marL="2743200" algn="l" defTabSz="4572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Arial" charset="0"/>
                </a:defRPr>
              </a:lvl7pPr>
              <a:lvl8pPr marL="3200400" algn="l" defTabSz="4572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Arial" charset="0"/>
                </a:defRPr>
              </a:lvl8pPr>
              <a:lvl9pPr marL="3657600" algn="l" defTabSz="4572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Arial" charset="0"/>
                </a:defRPr>
              </a:lvl9pPr>
            </a:lstStyle>
            <a:p>
              <a:r>
                <a:rPr lang="en-US" sz="3200">
                  <a:solidFill>
                    <a:srgbClr val="FFFFFF"/>
                  </a:solidFill>
                </a:rPr>
                <a:t>+</a:t>
              </a:r>
            </a:p>
          </p:txBody>
        </p:sp>
      </p:grpSp>
      <p:pic>
        <p:nvPicPr>
          <p:cNvPr id="12" name="Picture 11" descr="polyblob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325" t="34135"/>
          <a:stretch>
            <a:fillRect/>
          </a:stretch>
        </p:blipFill>
        <p:spPr bwMode="auto">
          <a:xfrm>
            <a:off x="5410200" y="1308100"/>
            <a:ext cx="1392238" cy="113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0" y="0"/>
            <a:ext cx="10509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/>
              <a:t>Background</a:t>
            </a:r>
            <a:endParaRPr lang="en-US" sz="1400" i="1" dirty="0"/>
          </a:p>
        </p:txBody>
      </p:sp>
      <p:pic>
        <p:nvPicPr>
          <p:cNvPr id="14" name="Picture 4" descr="high-low all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4114800"/>
            <a:ext cx="3052531" cy="2430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0" y="6472535"/>
            <a:ext cx="499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200" dirty="0" smtClean="0">
                <a:latin typeface="+mj-lt"/>
              </a:rPr>
              <a:t>Yu, J., Wu, C. F., Tian, Z. Y., and McNeill, J. D. </a:t>
            </a:r>
            <a:r>
              <a:rPr lang="en-US" sz="1200" i="1" dirty="0" smtClean="0">
                <a:latin typeface="+mj-lt"/>
              </a:rPr>
              <a:t>Nano Lett. </a:t>
            </a:r>
            <a:r>
              <a:rPr lang="en-US" sz="1200" b="1" dirty="0" smtClean="0">
                <a:latin typeface="+mj-lt"/>
              </a:rPr>
              <a:t>2012</a:t>
            </a:r>
            <a:r>
              <a:rPr lang="en-US" sz="1200" dirty="0" smtClean="0">
                <a:latin typeface="+mj-lt"/>
              </a:rPr>
              <a:t>, 12, 1300-1306</a:t>
            </a:r>
            <a:endParaRPr lang="en-US" sz="1200" i="1" dirty="0" smtClean="0">
              <a:latin typeface="+mj-lt"/>
            </a:endParaRPr>
          </a:p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200" dirty="0" smtClean="0">
                <a:latin typeface="+mj-lt"/>
              </a:rPr>
              <a:t>Yu, J., Song, N. W., McNeill, J. D., Barbara, P. F. </a:t>
            </a:r>
            <a:r>
              <a:rPr lang="en-US" sz="1200" i="1" dirty="0" smtClean="0">
                <a:latin typeface="+mj-lt"/>
              </a:rPr>
              <a:t>Isr. J. Chem.</a:t>
            </a:r>
            <a:r>
              <a:rPr lang="en-US" sz="1200" dirty="0" smtClean="0">
                <a:latin typeface="+mj-lt"/>
              </a:rPr>
              <a:t> </a:t>
            </a:r>
            <a:r>
              <a:rPr lang="en-US" sz="1200" b="1" dirty="0" smtClean="0">
                <a:latin typeface="+mj-lt"/>
              </a:rPr>
              <a:t>2004</a:t>
            </a:r>
            <a:r>
              <a:rPr lang="en-US" sz="1200" dirty="0" smtClean="0">
                <a:latin typeface="+mj-lt"/>
              </a:rPr>
              <a:t>, 44, 127-132.</a:t>
            </a:r>
          </a:p>
        </p:txBody>
      </p:sp>
      <p:pic>
        <p:nvPicPr>
          <p:cNvPr id="17" name="Picture 11" descr="academicSymbolWdm_copur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6238" y="115888"/>
            <a:ext cx="1960562" cy="417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8187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>
            <a:normAutofit/>
          </a:bodyPr>
          <a:lstStyle/>
          <a:p>
            <a:r>
              <a:rPr lang="en-US" sz="2800" b="1" i="1" dirty="0" smtClean="0">
                <a:solidFill>
                  <a:srgbClr val="7030A0"/>
                </a:solidFill>
                <a:latin typeface="Helvetica" pitchFamily="34" charset="0"/>
              </a:rPr>
              <a:t>Milestones in CPN Research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700" y="1295400"/>
            <a:ext cx="3695700" cy="4525963"/>
          </a:xfrm>
        </p:spPr>
        <p:txBody>
          <a:bodyPr>
            <a:normAutofit fontScale="85000" lnSpcReduction="20000"/>
          </a:bodyPr>
          <a:lstStyle/>
          <a:p>
            <a:pPr>
              <a:buClr>
                <a:srgbClr val="7030A0"/>
              </a:buClr>
            </a:pPr>
            <a:r>
              <a:rPr lang="en-US" dirty="0"/>
              <a:t>Brightest (5-20 nm) nanoparticle </a:t>
            </a:r>
            <a:r>
              <a:rPr lang="en-US" dirty="0" smtClean="0"/>
              <a:t>probes reported to date</a:t>
            </a:r>
          </a:p>
          <a:p>
            <a:pPr>
              <a:buClr>
                <a:srgbClr val="7030A0"/>
              </a:buClr>
            </a:pPr>
            <a:r>
              <a:rPr lang="en-US" dirty="0" smtClean="0"/>
              <a:t>1000x brighter two-photon fluorescence compared to conventional dyes</a:t>
            </a:r>
          </a:p>
          <a:p>
            <a:pPr>
              <a:buClr>
                <a:srgbClr val="7030A0"/>
              </a:buClr>
            </a:pPr>
            <a:r>
              <a:rPr lang="en-US" dirty="0" smtClean="0"/>
              <a:t>Effective fluorescent probes for imaging of cancer cells</a:t>
            </a:r>
          </a:p>
          <a:p>
            <a:pPr>
              <a:buClr>
                <a:srgbClr val="7030A0"/>
              </a:buClr>
            </a:pPr>
            <a:r>
              <a:rPr lang="en-US" dirty="0" smtClean="0"/>
              <a:t>Novel oxygen sensing NPs</a:t>
            </a:r>
          </a:p>
          <a:p>
            <a:pPr>
              <a:buClr>
                <a:srgbClr val="7030A0"/>
              </a:buClr>
            </a:pPr>
            <a:endParaRPr lang="en-US" dirty="0" smtClean="0"/>
          </a:p>
          <a:p>
            <a:pPr>
              <a:buClr>
                <a:srgbClr val="7030A0"/>
              </a:buClr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1AE44-6B36-4843-8301-1082FF55F754}" type="slidenum">
              <a:rPr lang="en-US" smtClean="0"/>
              <a:t>6</a:t>
            </a:fld>
            <a:endParaRPr lang="en-US"/>
          </a:p>
        </p:txBody>
      </p:sp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0" y="6248400"/>
            <a:ext cx="83058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altLang="zh-CN" sz="1200" dirty="0" smtClean="0">
                <a:latin typeface="+mj-lt"/>
                <a:ea typeface="SimSun" pitchFamily="2" charset="-122"/>
              </a:rPr>
              <a:t>Wu, C. F., Szymanski, C., Cain, Z., and McNeill, J. D. </a:t>
            </a:r>
            <a:r>
              <a:rPr lang="en-US" altLang="zh-CN" sz="1200" i="1" dirty="0" smtClean="0">
                <a:latin typeface="+mj-lt"/>
                <a:ea typeface="SimSun" pitchFamily="2" charset="-122"/>
              </a:rPr>
              <a:t>J. Am. Chem. Soc. </a:t>
            </a:r>
            <a:r>
              <a:rPr lang="en-US" altLang="zh-CN" sz="1200" b="1" dirty="0" smtClean="0">
                <a:latin typeface="+mj-lt"/>
                <a:ea typeface="SimSun" pitchFamily="2" charset="-122"/>
              </a:rPr>
              <a:t>2007</a:t>
            </a:r>
            <a:r>
              <a:rPr lang="en-US" altLang="zh-CN" sz="1200" dirty="0" smtClean="0">
                <a:latin typeface="+mj-lt"/>
                <a:ea typeface="SimSun" pitchFamily="2" charset="-122"/>
              </a:rPr>
              <a:t>, 129, 12904-12905.</a:t>
            </a:r>
          </a:p>
          <a:p>
            <a:r>
              <a:rPr lang="en-US" altLang="zh-CN" sz="1200" dirty="0" smtClean="0">
                <a:latin typeface="+mj-lt"/>
                <a:ea typeface="SimSun" pitchFamily="2" charset="-122"/>
              </a:rPr>
              <a:t>Wu, C. F., Bull, B., Christensen, K., and McNeill, J. D. </a:t>
            </a:r>
            <a:r>
              <a:rPr lang="en-US" altLang="zh-CN" sz="1200" i="1" dirty="0" err="1" smtClean="0">
                <a:latin typeface="+mj-lt"/>
                <a:ea typeface="SimSun" pitchFamily="2" charset="-122"/>
              </a:rPr>
              <a:t>Angew</a:t>
            </a:r>
            <a:r>
              <a:rPr lang="en-US" altLang="zh-CN" sz="1200" i="1" dirty="0" smtClean="0">
                <a:latin typeface="+mj-lt"/>
                <a:ea typeface="SimSun" pitchFamily="2" charset="-122"/>
              </a:rPr>
              <a:t>. Chem. Int. Ed.</a:t>
            </a:r>
            <a:r>
              <a:rPr lang="en-US" altLang="zh-CN" sz="1200" dirty="0" smtClean="0">
                <a:latin typeface="+mj-lt"/>
                <a:ea typeface="SimSun" pitchFamily="2" charset="-122"/>
              </a:rPr>
              <a:t> </a:t>
            </a:r>
            <a:r>
              <a:rPr lang="en-US" altLang="zh-CN" sz="1200" b="1" dirty="0" smtClean="0">
                <a:latin typeface="+mj-lt"/>
                <a:ea typeface="SimSun" pitchFamily="2" charset="-122"/>
              </a:rPr>
              <a:t>2009</a:t>
            </a:r>
            <a:r>
              <a:rPr lang="en-US" altLang="zh-CN" sz="1200" dirty="0" smtClean="0">
                <a:latin typeface="+mj-lt"/>
                <a:ea typeface="SimSun" pitchFamily="2" charset="-122"/>
              </a:rPr>
              <a:t>, 48, 2741-2745.</a:t>
            </a:r>
          </a:p>
          <a:p>
            <a:r>
              <a:rPr lang="en-US" altLang="zh-CN" sz="1200" dirty="0" smtClean="0">
                <a:latin typeface="+mj-lt"/>
                <a:ea typeface="SimSun" pitchFamily="2" charset="-122"/>
              </a:rPr>
              <a:t>Wu, C. F., McNeill, J. D., Chiu, D. T., et. al. </a:t>
            </a:r>
            <a:r>
              <a:rPr lang="en-US" altLang="zh-CN" sz="1200" i="1" dirty="0" smtClean="0">
                <a:latin typeface="+mj-lt"/>
                <a:ea typeface="SimSun" pitchFamily="2" charset="-122"/>
              </a:rPr>
              <a:t>J. Am. Chem. Soc.</a:t>
            </a:r>
            <a:r>
              <a:rPr lang="en-US" altLang="zh-CN" sz="1200" dirty="0" smtClean="0">
                <a:latin typeface="+mj-lt"/>
                <a:ea typeface="SimSun" pitchFamily="2" charset="-122"/>
              </a:rPr>
              <a:t> </a:t>
            </a:r>
            <a:r>
              <a:rPr lang="en-US" altLang="zh-CN" sz="1200" b="1" dirty="0" smtClean="0">
                <a:latin typeface="+mj-lt"/>
                <a:ea typeface="SimSun" pitchFamily="2" charset="-122"/>
              </a:rPr>
              <a:t>2010</a:t>
            </a:r>
            <a:r>
              <a:rPr lang="en-US" altLang="zh-CN" sz="1200" dirty="0" smtClean="0">
                <a:latin typeface="+mj-lt"/>
                <a:ea typeface="SimSun" pitchFamily="2" charset="-122"/>
              </a:rPr>
              <a:t>, 132, 15410-15417. </a:t>
            </a:r>
            <a:endParaRPr lang="en-US" altLang="zh-CN" sz="1200" dirty="0">
              <a:latin typeface="+mj-lt"/>
              <a:ea typeface="SimSun" pitchFamily="2" charset="-122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0" y="0"/>
            <a:ext cx="10509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/>
              <a:t>Background</a:t>
            </a:r>
            <a:endParaRPr lang="en-US" sz="1400" i="1" dirty="0"/>
          </a:p>
        </p:txBody>
      </p:sp>
      <p:pic>
        <p:nvPicPr>
          <p:cNvPr id="13" name="Picture 11" descr="academicSymbolWdm_copur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6238" y="115888"/>
            <a:ext cx="1960562" cy="417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0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/>
          <a:stretch/>
        </p:blipFill>
        <p:spPr bwMode="auto">
          <a:xfrm>
            <a:off x="5451476" y="2957097"/>
            <a:ext cx="3159124" cy="1334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5536502" y="2819400"/>
            <a:ext cx="254698" cy="1984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7086600" y="2819400"/>
            <a:ext cx="254698" cy="1984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 descr="Fig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933"/>
          <a:stretch/>
        </p:blipFill>
        <p:spPr bwMode="auto">
          <a:xfrm>
            <a:off x="6068100" y="4554422"/>
            <a:ext cx="2009100" cy="16177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19" descr="Figure 3 CellData low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5" t="1137" r="65994" b="74557"/>
          <a:stretch/>
        </p:blipFill>
        <p:spPr bwMode="auto">
          <a:xfrm>
            <a:off x="5298504" y="1184370"/>
            <a:ext cx="3235896" cy="1558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038904" y="2709446"/>
            <a:ext cx="37240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1" dirty="0" smtClean="0"/>
              <a:t>Confocal Imaging of Human Breast Cancer Cells</a:t>
            </a:r>
            <a:endParaRPr lang="en-US" sz="1200" b="1" i="1" dirty="0"/>
          </a:p>
        </p:txBody>
      </p:sp>
      <p:sp>
        <p:nvSpPr>
          <p:cNvPr id="22" name="TextBox 21"/>
          <p:cNvSpPr txBox="1"/>
          <p:nvPr/>
        </p:nvSpPr>
        <p:spPr>
          <a:xfrm>
            <a:off x="5514061" y="4264223"/>
            <a:ext cx="29441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1" dirty="0" smtClean="0"/>
              <a:t>Two-Photon Brightness Comparisons</a:t>
            </a:r>
            <a:endParaRPr lang="en-US" sz="1200" b="1" i="1" dirty="0"/>
          </a:p>
        </p:txBody>
      </p:sp>
      <p:sp>
        <p:nvSpPr>
          <p:cNvPr id="23" name="TextBox 22"/>
          <p:cNvSpPr txBox="1"/>
          <p:nvPr/>
        </p:nvSpPr>
        <p:spPr>
          <a:xfrm>
            <a:off x="6205526" y="6096000"/>
            <a:ext cx="18437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1" dirty="0" smtClean="0"/>
              <a:t>Oxygen Sensing CPNs</a:t>
            </a:r>
            <a:endParaRPr lang="en-US" sz="1200" b="1" i="1" dirty="0"/>
          </a:p>
        </p:txBody>
      </p:sp>
    </p:spTree>
    <p:extLst>
      <p:ext uri="{BB962C8B-B14F-4D97-AF65-F5344CB8AC3E}">
        <p14:creationId xmlns:p14="http://schemas.microsoft.com/office/powerpoint/2010/main" val="1658875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i="1" dirty="0">
                <a:solidFill>
                  <a:srgbClr val="7030A0"/>
                </a:solidFill>
                <a:latin typeface="Helvetica" pitchFamily="34" charset="0"/>
              </a:rPr>
              <a:t>Why Study CPNs? – Imaging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447800"/>
            <a:ext cx="4114800" cy="4980801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Brighter fluorescent probes still needed for imaging applications</a:t>
            </a:r>
            <a:endParaRPr lang="en-US" dirty="0"/>
          </a:p>
          <a:p>
            <a:pPr lvl="1"/>
            <a:r>
              <a:rPr lang="en-US" dirty="0"/>
              <a:t>CPNs are the brightest small </a:t>
            </a:r>
            <a:r>
              <a:rPr lang="en-US" dirty="0" smtClean="0"/>
              <a:t>fluorescent </a:t>
            </a:r>
            <a:r>
              <a:rPr lang="en-US" dirty="0"/>
              <a:t>probes reported to </a:t>
            </a:r>
            <a:r>
              <a:rPr lang="en-US" dirty="0" smtClean="0"/>
              <a:t>date</a:t>
            </a:r>
          </a:p>
          <a:p>
            <a:pPr lvl="2"/>
            <a:r>
              <a:rPr lang="en-US" dirty="0" smtClean="0"/>
              <a:t>30x higher emission intensity compared to Quantum Dots</a:t>
            </a:r>
          </a:p>
          <a:p>
            <a:pPr lvl="2"/>
            <a:r>
              <a:rPr lang="en-US" dirty="0" smtClean="0"/>
              <a:t>High </a:t>
            </a:r>
            <a:r>
              <a:rPr lang="en-US" dirty="0" smtClean="0"/>
              <a:t>quantum yield, fluorescence </a:t>
            </a:r>
            <a:r>
              <a:rPr lang="en-US" dirty="0" smtClean="0"/>
              <a:t>cross sections</a:t>
            </a:r>
            <a:endParaRPr lang="en-US" dirty="0"/>
          </a:p>
          <a:p>
            <a:pPr lvl="1"/>
            <a:r>
              <a:rPr lang="en-US" dirty="0"/>
              <a:t>Improvements in quantum </a:t>
            </a:r>
            <a:r>
              <a:rPr lang="en-US" dirty="0" smtClean="0"/>
              <a:t>yield and photostability </a:t>
            </a:r>
            <a:r>
              <a:rPr lang="en-US" dirty="0"/>
              <a:t>are still </a:t>
            </a:r>
            <a:r>
              <a:rPr lang="en-US" dirty="0" smtClean="0"/>
              <a:t>needed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1AE44-6B36-4843-8301-1082FF55F754}" type="slidenum">
              <a:rPr lang="en-US" smtClean="0"/>
              <a:t>7</a:t>
            </a:fld>
            <a:endParaRPr lang="en-US"/>
          </a:p>
        </p:txBody>
      </p:sp>
      <p:pic>
        <p:nvPicPr>
          <p:cNvPr id="8" name="Picture 16" descr="Figure-02-new-0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42" r="46924"/>
          <a:stretch/>
        </p:blipFill>
        <p:spPr bwMode="auto">
          <a:xfrm>
            <a:off x="5524500" y="3844508"/>
            <a:ext cx="2857500" cy="19725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5638800" y="3657600"/>
            <a:ext cx="228600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 Box 4"/>
          <p:cNvSpPr txBox="1">
            <a:spLocks noChangeArrowheads="1"/>
          </p:cNvSpPr>
          <p:nvPr/>
        </p:nvSpPr>
        <p:spPr bwMode="auto">
          <a:xfrm>
            <a:off x="0" y="6581001"/>
            <a:ext cx="472440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altLang="zh-CN" sz="1200" dirty="0">
                <a:latin typeface="+mn-lt"/>
                <a:ea typeface="SimSun" pitchFamily="2" charset="-122"/>
                <a:cs typeface="Arial" panose="020B0604020202020204" pitchFamily="34" charset="0"/>
              </a:rPr>
              <a:t>C. Wu, J. </a:t>
            </a:r>
            <a:r>
              <a:rPr lang="en-US" altLang="zh-CN" sz="1200" dirty="0" smtClean="0">
                <a:latin typeface="+mn-lt"/>
                <a:ea typeface="SimSun" pitchFamily="2" charset="-122"/>
                <a:cs typeface="Arial" panose="020B0604020202020204" pitchFamily="34" charset="0"/>
              </a:rPr>
              <a:t>McNeill, Chiu, D. </a:t>
            </a:r>
            <a:r>
              <a:rPr lang="en-US" altLang="zh-CN" sz="1200" dirty="0">
                <a:latin typeface="+mn-lt"/>
                <a:ea typeface="SimSun" pitchFamily="2" charset="-122"/>
                <a:cs typeface="Arial" panose="020B0604020202020204" pitchFamily="34" charset="0"/>
              </a:rPr>
              <a:t>et al., </a:t>
            </a:r>
            <a:r>
              <a:rPr lang="en-US" altLang="zh-CN" sz="1200" i="1" dirty="0" smtClean="0">
                <a:latin typeface="+mn-lt"/>
                <a:ea typeface="SimSun" pitchFamily="2" charset="-122"/>
                <a:cs typeface="Arial" panose="020B0604020202020204" pitchFamily="34" charset="0"/>
              </a:rPr>
              <a:t>J. Am. Chem. Soc. </a:t>
            </a:r>
            <a:r>
              <a:rPr lang="en-US" altLang="zh-CN" sz="1200" b="1" dirty="0" smtClean="0">
                <a:latin typeface="+mn-lt"/>
                <a:ea typeface="SimSun" pitchFamily="2" charset="-122"/>
                <a:cs typeface="Arial" panose="020B0604020202020204" pitchFamily="34" charset="0"/>
              </a:rPr>
              <a:t>2008</a:t>
            </a:r>
            <a:r>
              <a:rPr lang="en-US" altLang="zh-CN" sz="1200" i="1" dirty="0" smtClean="0">
                <a:latin typeface="+mn-lt"/>
                <a:ea typeface="SimSun" pitchFamily="2" charset="-122"/>
                <a:cs typeface="Arial" panose="020B0604020202020204" pitchFamily="34" charset="0"/>
              </a:rPr>
              <a:t>, </a:t>
            </a:r>
            <a:r>
              <a:rPr lang="en-US" altLang="zh-CN" sz="1200" dirty="0" smtClean="0">
                <a:latin typeface="+mn-lt"/>
                <a:ea typeface="SimSun" pitchFamily="2" charset="-122"/>
                <a:cs typeface="Arial" panose="020B0604020202020204" pitchFamily="34" charset="0"/>
              </a:rPr>
              <a:t>132 (43),</a:t>
            </a:r>
            <a:r>
              <a:rPr lang="en-US" altLang="zh-CN" sz="1200" dirty="0">
                <a:latin typeface="+mn-lt"/>
                <a:ea typeface="SimSun" pitchFamily="2" charset="-122"/>
                <a:cs typeface="Arial" panose="020B0604020202020204" pitchFamily="34" charset="0"/>
              </a:rPr>
              <a:t> </a:t>
            </a:r>
            <a:r>
              <a:rPr lang="en-US" altLang="zh-CN" sz="1200" dirty="0" smtClean="0">
                <a:latin typeface="+mn-lt"/>
                <a:ea typeface="SimSun" pitchFamily="2" charset="-122"/>
                <a:cs typeface="Arial" panose="020B0604020202020204" pitchFamily="34" charset="0"/>
              </a:rPr>
              <a:t>15410</a:t>
            </a:r>
          </a:p>
        </p:txBody>
      </p:sp>
      <p:sp>
        <p:nvSpPr>
          <p:cNvPr id="12" name="Rectangle 11"/>
          <p:cNvSpPr/>
          <p:nvPr/>
        </p:nvSpPr>
        <p:spPr>
          <a:xfrm>
            <a:off x="8305800" y="1752600"/>
            <a:ext cx="228600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0" y="0"/>
            <a:ext cx="10509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/>
              <a:t>Background</a:t>
            </a:r>
            <a:endParaRPr lang="en-US" sz="1400" i="1" dirty="0"/>
          </a:p>
        </p:txBody>
      </p:sp>
      <p:pic>
        <p:nvPicPr>
          <p:cNvPr id="13" name="Picture 11" descr="academicSymbolWdm_copur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6238" y="115888"/>
            <a:ext cx="1960562" cy="417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3" descr="Figure 2 Single particle low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25" t="64819" r="57925"/>
          <a:stretch>
            <a:fillRect/>
          </a:stretch>
        </p:blipFill>
        <p:spPr bwMode="auto">
          <a:xfrm>
            <a:off x="7086600" y="1809794"/>
            <a:ext cx="1984340" cy="19240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4" descr="Figure 2 Single particle low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97" r="57925" b="66951"/>
          <a:stretch>
            <a:fillRect/>
          </a:stretch>
        </p:blipFill>
        <p:spPr bwMode="auto">
          <a:xfrm>
            <a:off x="5105400" y="1866859"/>
            <a:ext cx="1970556" cy="18274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 Box 6"/>
          <p:cNvSpPr txBox="1">
            <a:spLocks noChangeArrowheads="1"/>
          </p:cNvSpPr>
          <p:nvPr/>
        </p:nvSpPr>
        <p:spPr bwMode="auto">
          <a:xfrm>
            <a:off x="5638800" y="1465859"/>
            <a:ext cx="78739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>
              <a:defRPr/>
            </a:pPr>
            <a:r>
              <a:rPr lang="en-US" sz="1800" i="1" dirty="0">
                <a:latin typeface="Arial" charset="0"/>
                <a:ea typeface="ＭＳ Ｐゴシック" charset="0"/>
              </a:rPr>
              <a:t>CPNs</a:t>
            </a:r>
          </a:p>
        </p:txBody>
      </p:sp>
      <p:sp>
        <p:nvSpPr>
          <p:cNvPr id="17" name="Text Box 7"/>
          <p:cNvSpPr txBox="1">
            <a:spLocks noChangeArrowheads="1"/>
          </p:cNvSpPr>
          <p:nvPr/>
        </p:nvSpPr>
        <p:spPr bwMode="auto">
          <a:xfrm>
            <a:off x="7155841" y="1295400"/>
            <a:ext cx="167225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>
              <a:defRPr/>
            </a:pPr>
            <a:r>
              <a:rPr lang="en-US" sz="1800" i="1" dirty="0" smtClean="0">
                <a:latin typeface="Arial" charset="0"/>
                <a:ea typeface="ＭＳ Ｐゴシック" charset="0"/>
              </a:rPr>
              <a:t>       CdSe </a:t>
            </a:r>
          </a:p>
          <a:p>
            <a:pPr>
              <a:defRPr/>
            </a:pPr>
            <a:r>
              <a:rPr lang="en-US" sz="1800" i="1" dirty="0" smtClean="0">
                <a:latin typeface="Arial" charset="0"/>
                <a:ea typeface="ＭＳ Ｐゴシック" charset="0"/>
              </a:rPr>
              <a:t>Quantum </a:t>
            </a:r>
            <a:r>
              <a:rPr lang="en-US" sz="1800" i="1" dirty="0">
                <a:latin typeface="Arial" charset="0"/>
                <a:ea typeface="ＭＳ Ｐゴシック" charset="0"/>
              </a:rPr>
              <a:t>Dots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928615" y="5867400"/>
            <a:ext cx="42153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/>
              <a:t>Brightness/Volume Ratios of Various Probes</a:t>
            </a:r>
            <a:endParaRPr lang="en-US" sz="1600" i="1" dirty="0"/>
          </a:p>
        </p:txBody>
      </p:sp>
    </p:spTree>
    <p:extLst>
      <p:ext uri="{BB962C8B-B14F-4D97-AF65-F5344CB8AC3E}">
        <p14:creationId xmlns:p14="http://schemas.microsoft.com/office/powerpoint/2010/main" val="533354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i="1" dirty="0">
                <a:solidFill>
                  <a:srgbClr val="7030A0"/>
                </a:solidFill>
                <a:latin typeface="Helvetica" pitchFamily="34" charset="0"/>
              </a:rPr>
              <a:t>Why Study CPNs? – Imaging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4191000" cy="4525963"/>
          </a:xfrm>
        </p:spPr>
        <p:txBody>
          <a:bodyPr>
            <a:normAutofit fontScale="92500"/>
          </a:bodyPr>
          <a:lstStyle/>
          <a:p>
            <a:pPr>
              <a:buClr>
                <a:srgbClr val="7030A0"/>
              </a:buClr>
            </a:pPr>
            <a:r>
              <a:rPr lang="en-US" dirty="0"/>
              <a:t>Red-shifting </a:t>
            </a:r>
            <a:r>
              <a:rPr lang="en-US" dirty="0" smtClean="0"/>
              <a:t>needed for imaging applications</a:t>
            </a:r>
          </a:p>
          <a:p>
            <a:pPr lvl="1">
              <a:buClr>
                <a:srgbClr val="7030A0"/>
              </a:buClr>
            </a:pPr>
            <a:r>
              <a:rPr lang="en-US" dirty="0" smtClean="0"/>
              <a:t>overcome </a:t>
            </a:r>
            <a:r>
              <a:rPr lang="en-US" dirty="0"/>
              <a:t>background cell </a:t>
            </a:r>
            <a:r>
              <a:rPr lang="en-US" dirty="0" err="1" smtClean="0"/>
              <a:t>autofluorescence</a:t>
            </a:r>
            <a:endParaRPr lang="en-US" dirty="0" smtClean="0"/>
          </a:p>
          <a:p>
            <a:pPr lvl="1">
              <a:buClr>
                <a:srgbClr val="7030A0"/>
              </a:buClr>
            </a:pPr>
            <a:r>
              <a:rPr lang="en-US" dirty="0" smtClean="0"/>
              <a:t>Improve brightness, </a:t>
            </a:r>
            <a:r>
              <a:rPr lang="en-US" dirty="0" err="1" smtClean="0"/>
              <a:t>photostability</a:t>
            </a:r>
            <a:endParaRPr lang="en-US" dirty="0"/>
          </a:p>
          <a:p>
            <a:pPr lvl="1">
              <a:buClr>
                <a:srgbClr val="7030A0"/>
              </a:buClr>
            </a:pPr>
            <a:r>
              <a:rPr lang="en-US" dirty="0"/>
              <a:t>H</a:t>
            </a:r>
            <a:r>
              <a:rPr lang="en-US" dirty="0" smtClean="0"/>
              <a:t>ave previously accomplished this </a:t>
            </a:r>
            <a:r>
              <a:rPr lang="en-US" dirty="0"/>
              <a:t>via doping </a:t>
            </a:r>
            <a:r>
              <a:rPr lang="en-US" dirty="0" smtClean="0"/>
              <a:t>CPNs with </a:t>
            </a:r>
            <a:r>
              <a:rPr lang="en-US" dirty="0"/>
              <a:t>other CPs or </a:t>
            </a:r>
            <a:r>
              <a:rPr lang="en-US" dirty="0" smtClean="0"/>
              <a:t>dyes</a:t>
            </a:r>
          </a:p>
          <a:p>
            <a:pPr marL="457200" lvl="1" indent="0">
              <a:buClr>
                <a:srgbClr val="7030A0"/>
              </a:buClr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1AE44-6B36-4843-8301-1082FF55F754}" type="slidenum">
              <a:rPr lang="en-US" smtClean="0"/>
              <a:t>8</a:t>
            </a:fld>
            <a:endParaRPr lang="en-US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366"/>
          <a:stretch/>
        </p:blipFill>
        <p:spPr bwMode="auto">
          <a:xfrm>
            <a:off x="4953000" y="1219200"/>
            <a:ext cx="4038600" cy="17983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0" y="6396335"/>
            <a:ext cx="42672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altLang="zh-CN" sz="1200" dirty="0">
                <a:latin typeface="+mj-lt"/>
                <a:ea typeface="SimSun" pitchFamily="2" charset="-122"/>
              </a:rPr>
              <a:t>C. Wu, J. McNeill et al., </a:t>
            </a:r>
            <a:r>
              <a:rPr lang="en-US" altLang="zh-CN" sz="1200" i="1" dirty="0" smtClean="0">
                <a:latin typeface="+mj-lt"/>
                <a:ea typeface="SimSun" pitchFamily="2" charset="-122"/>
              </a:rPr>
              <a:t>J. Phys. Chem. B </a:t>
            </a:r>
            <a:r>
              <a:rPr lang="en-US" altLang="zh-CN" sz="1200" b="1" dirty="0" smtClean="0">
                <a:latin typeface="+mj-lt"/>
                <a:ea typeface="SimSun" pitchFamily="2" charset="-122"/>
              </a:rPr>
              <a:t>2006</a:t>
            </a:r>
            <a:r>
              <a:rPr lang="en-US" altLang="zh-CN" sz="1200" i="1" dirty="0" smtClean="0">
                <a:latin typeface="+mj-lt"/>
                <a:ea typeface="SimSun" pitchFamily="2" charset="-122"/>
              </a:rPr>
              <a:t>, </a:t>
            </a:r>
            <a:r>
              <a:rPr lang="en-US" altLang="zh-CN" sz="1200" dirty="0" smtClean="0">
                <a:latin typeface="+mj-lt"/>
                <a:ea typeface="SimSun" pitchFamily="2" charset="-122"/>
              </a:rPr>
              <a:t>110 (29), 14148</a:t>
            </a:r>
          </a:p>
          <a:p>
            <a:r>
              <a:rPr lang="en-US" altLang="zh-CN" sz="1200" dirty="0">
                <a:latin typeface="+mj-lt"/>
                <a:ea typeface="SimSun" pitchFamily="2" charset="-122"/>
              </a:rPr>
              <a:t>C. Wu, J. McNeill et al., </a:t>
            </a:r>
            <a:r>
              <a:rPr lang="en-US" altLang="zh-CN" sz="1200" i="1" dirty="0">
                <a:latin typeface="+mj-lt"/>
                <a:ea typeface="SimSun" pitchFamily="2" charset="-122"/>
              </a:rPr>
              <a:t>J. Phys. Chem. </a:t>
            </a:r>
            <a:r>
              <a:rPr lang="en-US" altLang="zh-CN" sz="1200" i="1" dirty="0" smtClean="0">
                <a:latin typeface="+mj-lt"/>
                <a:ea typeface="SimSun" pitchFamily="2" charset="-122"/>
              </a:rPr>
              <a:t>C </a:t>
            </a:r>
            <a:r>
              <a:rPr lang="en-US" altLang="zh-CN" sz="1200" b="1" dirty="0" smtClean="0">
                <a:latin typeface="+mj-lt"/>
                <a:ea typeface="SimSun" pitchFamily="2" charset="-122"/>
              </a:rPr>
              <a:t>2008</a:t>
            </a:r>
            <a:r>
              <a:rPr lang="en-US" altLang="zh-CN" sz="1200" i="1" dirty="0" smtClean="0">
                <a:latin typeface="+mj-lt"/>
                <a:ea typeface="SimSun" pitchFamily="2" charset="-122"/>
              </a:rPr>
              <a:t>,</a:t>
            </a:r>
            <a:r>
              <a:rPr lang="en-US" altLang="zh-CN" sz="1200" dirty="0" smtClean="0">
                <a:latin typeface="+mj-lt"/>
                <a:ea typeface="SimSun" pitchFamily="2" charset="-122"/>
              </a:rPr>
              <a:t>112 (</a:t>
            </a:r>
            <a:r>
              <a:rPr lang="en-US" altLang="zh-CN" sz="1200" dirty="0">
                <a:latin typeface="+mj-lt"/>
                <a:ea typeface="SimSun" pitchFamily="2" charset="-122"/>
              </a:rPr>
              <a:t>6</a:t>
            </a:r>
            <a:r>
              <a:rPr lang="en-US" altLang="zh-CN" sz="1200" dirty="0" smtClean="0">
                <a:latin typeface="+mj-lt"/>
                <a:ea typeface="SimSun" pitchFamily="2" charset="-122"/>
              </a:rPr>
              <a:t>), 1772</a:t>
            </a:r>
            <a:endParaRPr lang="en-US" altLang="zh-CN" sz="1200" dirty="0">
              <a:latin typeface="+mj-lt"/>
              <a:ea typeface="SimSun" pitchFamily="2" charset="-122"/>
            </a:endParaRPr>
          </a:p>
        </p:txBody>
      </p:sp>
      <p:pic>
        <p:nvPicPr>
          <p:cNvPr id="17411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315" t="50000"/>
          <a:stretch/>
        </p:blipFill>
        <p:spPr bwMode="auto">
          <a:xfrm>
            <a:off x="5791200" y="3429000"/>
            <a:ext cx="2667000" cy="26118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 Box 4"/>
          <p:cNvSpPr txBox="1">
            <a:spLocks noChangeArrowheads="1"/>
          </p:cNvSpPr>
          <p:nvPr/>
        </p:nvSpPr>
        <p:spPr bwMode="auto">
          <a:xfrm>
            <a:off x="5410200" y="3124200"/>
            <a:ext cx="358140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altLang="zh-CN" sz="1200" b="1" i="1" dirty="0" smtClean="0">
                <a:solidFill>
                  <a:srgbClr val="C00000"/>
                </a:solidFill>
                <a:latin typeface="+mn-lt"/>
                <a:ea typeface="SimSun" pitchFamily="2" charset="-122"/>
              </a:rPr>
              <a:t>Red-shifting of fluorescence via polymer blending</a:t>
            </a:r>
          </a:p>
        </p:txBody>
      </p:sp>
      <p:sp>
        <p:nvSpPr>
          <p:cNvPr id="11" name="Text Box 4"/>
          <p:cNvSpPr txBox="1">
            <a:spLocks noChangeArrowheads="1"/>
          </p:cNvSpPr>
          <p:nvPr/>
        </p:nvSpPr>
        <p:spPr bwMode="auto">
          <a:xfrm>
            <a:off x="5715000" y="6172200"/>
            <a:ext cx="304800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altLang="zh-CN" sz="1200" b="1" i="1" dirty="0" smtClean="0">
                <a:solidFill>
                  <a:srgbClr val="C00000"/>
                </a:solidFill>
                <a:latin typeface="+mn-lt"/>
                <a:ea typeface="SimSun" pitchFamily="2" charset="-122"/>
              </a:rPr>
              <a:t>Red-shifting of fluorescence via dye doping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36558" y="5867400"/>
            <a:ext cx="4694940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i="1" dirty="0" smtClean="0">
                <a:solidFill>
                  <a:srgbClr val="0070C0"/>
                </a:solidFill>
                <a:latin typeface="+mn-lt"/>
                <a:cs typeface="Arial" panose="020B0604020202020204" pitchFamily="34" charset="0"/>
              </a:rPr>
              <a:t>Brighter, more </a:t>
            </a:r>
            <a:r>
              <a:rPr lang="en-US" b="1" i="1" dirty="0" err="1" smtClean="0">
                <a:solidFill>
                  <a:srgbClr val="0070C0"/>
                </a:solidFill>
                <a:latin typeface="+mn-lt"/>
                <a:cs typeface="Arial" panose="020B0604020202020204" pitchFamily="34" charset="0"/>
              </a:rPr>
              <a:t>photostable</a:t>
            </a:r>
            <a:r>
              <a:rPr lang="en-US" b="1" i="1" dirty="0" smtClean="0">
                <a:solidFill>
                  <a:srgbClr val="0070C0"/>
                </a:solidFill>
                <a:latin typeface="+mn-lt"/>
                <a:cs typeface="Arial" panose="020B0604020202020204" pitchFamily="34" charset="0"/>
              </a:rPr>
              <a:t> particles via doping</a:t>
            </a:r>
            <a:endParaRPr lang="en-US" b="1" i="1" dirty="0">
              <a:solidFill>
                <a:srgbClr val="0070C0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0" y="0"/>
            <a:ext cx="10509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/>
              <a:t>Background</a:t>
            </a:r>
            <a:endParaRPr lang="en-US" sz="1400" i="1" dirty="0"/>
          </a:p>
        </p:txBody>
      </p:sp>
      <p:pic>
        <p:nvPicPr>
          <p:cNvPr id="13" name="Picture 11" descr="academicSymbolWdm_copur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6238" y="115888"/>
            <a:ext cx="1960562" cy="417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94527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>
            <a:normAutofit/>
          </a:bodyPr>
          <a:lstStyle/>
          <a:p>
            <a:r>
              <a:rPr lang="en-US" sz="2800" b="1" i="1" dirty="0" smtClean="0">
                <a:solidFill>
                  <a:srgbClr val="7030A0"/>
                </a:solidFill>
                <a:latin typeface="Helvetica" pitchFamily="34" charset="0"/>
              </a:rPr>
              <a:t>Why Study CPNs? – Imaging</a:t>
            </a:r>
            <a:endParaRPr lang="en-US" sz="2800" b="1" i="1" dirty="0">
              <a:solidFill>
                <a:srgbClr val="7030A0"/>
              </a:solidFill>
              <a:latin typeface="Helvetica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4572000" cy="5285601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CPNs are non-toxic to cells</a:t>
            </a:r>
            <a:endParaRPr lang="en-US" dirty="0"/>
          </a:p>
          <a:p>
            <a:pPr lvl="1"/>
            <a:r>
              <a:rPr lang="en-US" dirty="0" smtClean="0"/>
              <a:t>No heavy metals</a:t>
            </a:r>
          </a:p>
          <a:p>
            <a:pPr lvl="1"/>
            <a:r>
              <a:rPr lang="en-US" dirty="0" smtClean="0"/>
              <a:t>Allows for imaging in live cells</a:t>
            </a:r>
          </a:p>
          <a:p>
            <a:r>
              <a:rPr lang="en-US" dirty="0" smtClean="0"/>
              <a:t>Easily functionalized</a:t>
            </a:r>
          </a:p>
          <a:p>
            <a:pPr lvl="1"/>
            <a:r>
              <a:rPr lang="en-US" dirty="0"/>
              <a:t>Can </a:t>
            </a:r>
            <a:r>
              <a:rPr lang="en-US" dirty="0" smtClean="0"/>
              <a:t>functionalize or </a:t>
            </a:r>
            <a:r>
              <a:rPr lang="en-US" dirty="0" err="1" smtClean="0"/>
              <a:t>bioconjugate</a:t>
            </a:r>
            <a:r>
              <a:rPr lang="en-US" dirty="0" smtClean="0"/>
              <a:t> </a:t>
            </a:r>
            <a:r>
              <a:rPr lang="en-US" dirty="0"/>
              <a:t>CPNs for use in cellular </a:t>
            </a:r>
            <a:r>
              <a:rPr lang="en-US" dirty="0" smtClean="0"/>
              <a:t>media</a:t>
            </a:r>
          </a:p>
          <a:p>
            <a:r>
              <a:rPr lang="en-US" dirty="0" smtClean="0"/>
              <a:t>Challenges:</a:t>
            </a:r>
          </a:p>
          <a:p>
            <a:pPr lvl="1"/>
            <a:r>
              <a:rPr lang="en-US" dirty="0" smtClean="0"/>
              <a:t>Cell media are complex</a:t>
            </a:r>
          </a:p>
          <a:p>
            <a:pPr lvl="2"/>
            <a:r>
              <a:rPr lang="en-US" dirty="0" smtClean="0"/>
              <a:t>Background </a:t>
            </a:r>
            <a:r>
              <a:rPr lang="en-US" dirty="0" err="1" smtClean="0"/>
              <a:t>autofluorescence</a:t>
            </a:r>
            <a:endParaRPr lang="en-US" dirty="0" smtClean="0"/>
          </a:p>
          <a:p>
            <a:pPr lvl="2"/>
            <a:r>
              <a:rPr lang="en-US" dirty="0" smtClean="0"/>
              <a:t>Requires bright, red-shifted particles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1AE44-6B36-4843-8301-1082FF55F754}" type="slidenum">
              <a:rPr lang="en-US" smtClean="0"/>
              <a:t>9</a:t>
            </a:fld>
            <a:endParaRPr lang="en-US"/>
          </a:p>
        </p:txBody>
      </p:sp>
      <p:pic>
        <p:nvPicPr>
          <p:cNvPr id="5" name="Picture 4" descr="confocalintrofigure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45" t="4568" b="52751"/>
          <a:stretch>
            <a:fillRect/>
          </a:stretch>
        </p:blipFill>
        <p:spPr bwMode="auto">
          <a:xfrm>
            <a:off x="4953000" y="1219200"/>
            <a:ext cx="3959225" cy="1304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confocalintrofigure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091" b="6645"/>
          <a:stretch>
            <a:fillRect/>
          </a:stretch>
        </p:blipFill>
        <p:spPr bwMode="auto">
          <a:xfrm>
            <a:off x="4978400" y="2590800"/>
            <a:ext cx="3933825" cy="1292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Box 4"/>
          <p:cNvSpPr txBox="1">
            <a:spLocks noChangeArrowheads="1"/>
          </p:cNvSpPr>
          <p:nvPr/>
        </p:nvSpPr>
        <p:spPr bwMode="auto">
          <a:xfrm>
            <a:off x="0" y="6581001"/>
            <a:ext cx="449580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altLang="zh-CN" sz="1200" dirty="0" smtClean="0">
                <a:latin typeface="+mj-lt"/>
                <a:ea typeface="SimSun" pitchFamily="2" charset="-122"/>
              </a:rPr>
              <a:t>Wu, C., McNeill, J., Chiu, T. et al., </a:t>
            </a:r>
            <a:r>
              <a:rPr lang="en-US" altLang="zh-CN" sz="1200" i="1" dirty="0" smtClean="0">
                <a:latin typeface="+mj-lt"/>
                <a:ea typeface="SimSun" pitchFamily="2" charset="-122"/>
              </a:rPr>
              <a:t>J. Am. Chem. Soc.</a:t>
            </a:r>
            <a:r>
              <a:rPr lang="en-US" altLang="zh-CN" sz="1200" dirty="0" smtClean="0">
                <a:latin typeface="+mj-lt"/>
                <a:ea typeface="SimSun" pitchFamily="2" charset="-122"/>
              </a:rPr>
              <a:t> </a:t>
            </a:r>
            <a:r>
              <a:rPr lang="en-US" altLang="zh-CN" sz="1200" b="1" dirty="0" smtClean="0">
                <a:latin typeface="+mj-lt"/>
                <a:ea typeface="SimSun" pitchFamily="2" charset="-122"/>
              </a:rPr>
              <a:t>2010</a:t>
            </a:r>
            <a:r>
              <a:rPr lang="en-US" altLang="zh-CN" sz="1200" dirty="0" smtClean="0">
                <a:latin typeface="+mj-lt"/>
                <a:ea typeface="SimSun" pitchFamily="2" charset="-122"/>
              </a:rPr>
              <a:t>, 132, 15410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0" y="0"/>
            <a:ext cx="10509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/>
              <a:t>Background</a:t>
            </a:r>
            <a:endParaRPr lang="en-US" sz="1400" i="1" dirty="0"/>
          </a:p>
        </p:txBody>
      </p:sp>
      <p:pic>
        <p:nvPicPr>
          <p:cNvPr id="12477" name="Picture 189" descr="http://pubs.acs.org/appl/literatum/publisher/achs/journals/content/jacsat/2010/jacsat.2010.132.issue-43/ja107196s/production/pdfimages_v02/master.img-00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4343400"/>
            <a:ext cx="4496199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1" descr="academicSymbolWdm_copur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6238" y="115888"/>
            <a:ext cx="1960562" cy="417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38602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0.xml><?xml version="1.0" encoding="utf-8"?>
<a:theme xmlns:a="http://schemas.openxmlformats.org/drawingml/2006/main" name="1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1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2.xml><?xml version="1.0" encoding="utf-8"?>
<a:theme xmlns:a="http://schemas.openxmlformats.org/drawingml/2006/main" name="14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6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7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8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9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1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2649</TotalTime>
  <Words>4910</Words>
  <Application>Microsoft Office PowerPoint</Application>
  <PresentationFormat>On-screen Show (4:3)</PresentationFormat>
  <Paragraphs>680</Paragraphs>
  <Slides>52</Slides>
  <Notes>5</Notes>
  <HiddenSlides>0</HiddenSlides>
  <MMClips>0</MMClips>
  <ScaleCrop>false</ScaleCrop>
  <HeadingPairs>
    <vt:vector size="6" baseType="variant">
      <vt:variant>
        <vt:lpstr>Theme</vt:lpstr>
      </vt:variant>
      <vt:variant>
        <vt:i4>12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52</vt:i4>
      </vt:variant>
    </vt:vector>
  </HeadingPairs>
  <TitlesOfParts>
    <vt:vector size="66" baseType="lpstr">
      <vt:lpstr>Office Theme</vt:lpstr>
      <vt:lpstr>1_Office Theme</vt:lpstr>
      <vt:lpstr>2_Office Theme</vt:lpstr>
      <vt:lpstr>3_Office Theme</vt:lpstr>
      <vt:lpstr>6_Office Theme</vt:lpstr>
      <vt:lpstr>7_Office Theme</vt:lpstr>
      <vt:lpstr>8_Office Theme</vt:lpstr>
      <vt:lpstr>9_Office Theme</vt:lpstr>
      <vt:lpstr>11_Office Theme</vt:lpstr>
      <vt:lpstr>12_Office Theme</vt:lpstr>
      <vt:lpstr>13_Office Theme</vt:lpstr>
      <vt:lpstr>14_Office Theme</vt:lpstr>
      <vt:lpstr>CS ChemDraw Drawing</vt:lpstr>
      <vt:lpstr>Equation</vt:lpstr>
      <vt:lpstr>PowerPoint Presentation</vt:lpstr>
      <vt:lpstr>Outline</vt:lpstr>
      <vt:lpstr>Conjugated Polymers – Basic Photophysics</vt:lpstr>
      <vt:lpstr>Conjugated Polymer Nanoparticles (CPNs)</vt:lpstr>
      <vt:lpstr>CP Properties and Structure</vt:lpstr>
      <vt:lpstr>Milestones in CPN Research</vt:lpstr>
      <vt:lpstr>Why Study CPNs? – Imaging</vt:lpstr>
      <vt:lpstr>Why Study CPNs? – Imaging</vt:lpstr>
      <vt:lpstr>Why Study CPNs? – Imaging</vt:lpstr>
      <vt:lpstr>Why Study CPNs? - Devices</vt:lpstr>
      <vt:lpstr>Why Study CPNs? – Photophysics</vt:lpstr>
      <vt:lpstr>Excited States in Conjugated Polymers &amp; CPNs: Frenkel Excitons</vt:lpstr>
      <vt:lpstr>Excited States in Conjugated Polymers &amp; CPNs: Exciton Dimer Model</vt:lpstr>
      <vt:lpstr>Excited States in Conjugated Polymers &amp; CPNs: Exciton Dimer Model</vt:lpstr>
      <vt:lpstr>Excited States in Conjugated Polymers &amp; CPNs: Exciton Dimer Model</vt:lpstr>
      <vt:lpstr>Excited States in Conjugated Polymers &amp; CPNs: Light and Dark Exciton States</vt:lpstr>
      <vt:lpstr>Excited States in Conjugated Polymers &amp; CPNs: Exciton Transport</vt:lpstr>
      <vt:lpstr>Excited States in Conjugated Polymers &amp; CPNs: Exciton Transport</vt:lpstr>
      <vt:lpstr>Conventional Exciton Diffusion Length Measurement</vt:lpstr>
      <vt:lpstr>CPN Photophysics</vt:lpstr>
      <vt:lpstr>Red-shifted CPNs via Förster Resonance Energy Transfer</vt:lpstr>
      <vt:lpstr>Preparing Dye-doped CPNs</vt:lpstr>
      <vt:lpstr>Förster Resonance Energy Transfer</vt:lpstr>
      <vt:lpstr>Förster Resonance Energy Transfer</vt:lpstr>
      <vt:lpstr>Red-shifted, High Quantum  Yield Dye-doped CPNs</vt:lpstr>
      <vt:lpstr>Red-shifted, High Quantum  Yield Dye-doped CPNs</vt:lpstr>
      <vt:lpstr>Fluorescence Quenching and Lifetimes</vt:lpstr>
      <vt:lpstr>Picosecond Time-Correlated Single-Photon Counting (TCSPC) Spectroscopy</vt:lpstr>
      <vt:lpstr>Picosecond Fluorescence  Lifetimes of Dye-doped CPNs</vt:lpstr>
      <vt:lpstr>Picosecond Fluorescence  Lifetimes of Dye-doped CPNs</vt:lpstr>
      <vt:lpstr>PowerPoint Presentation</vt:lpstr>
      <vt:lpstr>PowerPoint Presentation</vt:lpstr>
      <vt:lpstr>Modeling of Dye-Doped PFBT Fluorescence</vt:lpstr>
      <vt:lpstr>Dye-Doped PFBT CPNs: Summary</vt:lpstr>
      <vt:lpstr>Solvent-Induced Swelling of CPNs</vt:lpstr>
      <vt:lpstr>Fluorescence Quantum  Yield and Spectral Shifting</vt:lpstr>
      <vt:lpstr>Fluorescence Decay Kinetics of Swelled CPNs</vt:lpstr>
      <vt:lpstr>Fluorescence Decay Kinetics of Swelled CPNs</vt:lpstr>
      <vt:lpstr>Probing Energy Transport via Fluorescence Anisotropy Decay</vt:lpstr>
      <vt:lpstr>Polarization Loss via Exciton Diffusion</vt:lpstr>
      <vt:lpstr>Picosecond Fluorescence Anisotropy Decay</vt:lpstr>
      <vt:lpstr>Picosecond Fluorescence Anisotropy Decay</vt:lpstr>
      <vt:lpstr>Discrete Lattice Modeling of Nanoparticle Swelling</vt:lpstr>
      <vt:lpstr>Lattice Modeling Results</vt:lpstr>
      <vt:lpstr>Fluorescence Quantum  Yield/Exciton Mobility Tradeoff</vt:lpstr>
      <vt:lpstr>Summary</vt:lpstr>
      <vt:lpstr>Acknowledgments</vt:lpstr>
      <vt:lpstr>PowerPoint Presentation</vt:lpstr>
      <vt:lpstr>PowerPoint Presentation</vt:lpstr>
      <vt:lpstr>Stern-Volmer Derivations</vt:lpstr>
      <vt:lpstr>Useful Equations</vt:lpstr>
      <vt:lpstr>Hole Polarons: Photogeneration  and Luminescence Quenching</vt:lpstr>
    </vt:vector>
  </TitlesOfParts>
  <Company>Clemson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Office 2004 Test Drive User</dc:creator>
  <cp:lastModifiedBy>Louis</cp:lastModifiedBy>
  <cp:revision>181</cp:revision>
  <dcterms:created xsi:type="dcterms:W3CDTF">2009-05-29T16:23:26Z</dcterms:created>
  <dcterms:modified xsi:type="dcterms:W3CDTF">2015-11-22T22:30:07Z</dcterms:modified>
</cp:coreProperties>
</file>